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64" r:id="rId4"/>
    <p:sldId id="266" r:id="rId5"/>
    <p:sldId id="267" r:id="rId6"/>
    <p:sldId id="287" r:id="rId7"/>
    <p:sldId id="268" r:id="rId8"/>
    <p:sldId id="269" r:id="rId9"/>
    <p:sldId id="270" r:id="rId10"/>
    <p:sldId id="288" r:id="rId11"/>
    <p:sldId id="271" r:id="rId12"/>
    <p:sldId id="273" r:id="rId13"/>
    <p:sldId id="274" r:id="rId14"/>
    <p:sldId id="275" r:id="rId15"/>
    <p:sldId id="276" r:id="rId16"/>
    <p:sldId id="278" r:id="rId17"/>
    <p:sldId id="280" r:id="rId18"/>
    <p:sldId id="283" r:id="rId19"/>
    <p:sldId id="281" r:id="rId20"/>
    <p:sldId id="282" r:id="rId21"/>
    <p:sldId id="284" r:id="rId22"/>
    <p:sldId id="289" r:id="rId23"/>
    <p:sldId id="290" r:id="rId24"/>
    <p:sldId id="286" r:id="rId25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253F8C-5BE7-4DB8-BA66-F8DD78E1C1EC}" type="datetimeFigureOut">
              <a:rPr lang="cs-CZ" smtClean="0"/>
              <a:pPr/>
              <a:t>10.10.2018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3FBE37-DFAB-4040-88EE-63E6FF733D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0520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C975BB-1A28-47A1-B5F9-0398C17C03BD}" type="datetimeFigureOut">
              <a:rPr lang="cs-CZ" smtClean="0"/>
              <a:pPr/>
              <a:t>10.10.2018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67F64A-6BF3-444F-B718-E3677ECB13E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2447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67F64A-6BF3-444F-B718-E3677ECB13EE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261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379C1-181D-4772-A236-82541AD05D95}" type="datetimeFigureOut">
              <a:rPr lang="cs-CZ" smtClean="0"/>
              <a:pPr/>
              <a:t>10.10.2018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B8DE7-45DD-41B9-8EC6-8C6D3C84FAE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4629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379C1-181D-4772-A236-82541AD05D95}" type="datetimeFigureOut">
              <a:rPr lang="cs-CZ" smtClean="0"/>
              <a:pPr/>
              <a:t>10.10.2018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B8DE7-45DD-41B9-8EC6-8C6D3C84FAE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506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379C1-181D-4772-A236-82541AD05D95}" type="datetimeFigureOut">
              <a:rPr lang="cs-CZ" smtClean="0"/>
              <a:pPr/>
              <a:t>10.10.2018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B8DE7-45DD-41B9-8EC6-8C6D3C84FAE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0679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379C1-181D-4772-A236-82541AD05D95}" type="datetimeFigureOut">
              <a:rPr lang="cs-CZ" smtClean="0"/>
              <a:pPr/>
              <a:t>10.10.2018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B8DE7-45DD-41B9-8EC6-8C6D3C84FAE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3201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379C1-181D-4772-A236-82541AD05D95}" type="datetimeFigureOut">
              <a:rPr lang="cs-CZ" smtClean="0"/>
              <a:pPr/>
              <a:t>10.10.2018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B8DE7-45DD-41B9-8EC6-8C6D3C84FAE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967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379C1-181D-4772-A236-82541AD05D95}" type="datetimeFigureOut">
              <a:rPr lang="cs-CZ" smtClean="0"/>
              <a:pPr/>
              <a:t>10.10.2018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B8DE7-45DD-41B9-8EC6-8C6D3C84FAE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535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379C1-181D-4772-A236-82541AD05D95}" type="datetimeFigureOut">
              <a:rPr lang="cs-CZ" smtClean="0"/>
              <a:pPr/>
              <a:t>10.10.2018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B8DE7-45DD-41B9-8EC6-8C6D3C84FAE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012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379C1-181D-4772-A236-82541AD05D95}" type="datetimeFigureOut">
              <a:rPr lang="cs-CZ" smtClean="0"/>
              <a:pPr/>
              <a:t>10.10.2018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B8DE7-45DD-41B9-8EC6-8C6D3C84FAE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876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379C1-181D-4772-A236-82541AD05D95}" type="datetimeFigureOut">
              <a:rPr lang="cs-CZ" smtClean="0"/>
              <a:pPr/>
              <a:t>10.10.2018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B8DE7-45DD-41B9-8EC6-8C6D3C84FAE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041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379C1-181D-4772-A236-82541AD05D95}" type="datetimeFigureOut">
              <a:rPr lang="cs-CZ" smtClean="0"/>
              <a:pPr/>
              <a:t>10.10.2018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B8DE7-45DD-41B9-8EC6-8C6D3C84FAE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4716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379C1-181D-4772-A236-82541AD05D95}" type="datetimeFigureOut">
              <a:rPr lang="cs-CZ" smtClean="0"/>
              <a:pPr/>
              <a:t>10.10.2018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B8DE7-45DD-41B9-8EC6-8C6D3C84FAE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564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379C1-181D-4772-A236-82541AD05D95}" type="datetimeFigureOut">
              <a:rPr lang="cs-CZ" smtClean="0"/>
              <a:pPr/>
              <a:t>10.10.2018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B8DE7-45DD-41B9-8EC6-8C6D3C84FAE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66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poradna.uh@centrum-poradenstv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ic.zlin@seznam.cz" TargetMode="External"/><Relationship Id="rId2" Type="http://schemas.openxmlformats.org/officeDocument/2006/relationships/hyperlink" Target="http://www.poradanazlin.cz/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mailto:info@psychocentrumzlin.cz" TargetMode="External"/><Relationship Id="rId4" Type="http://schemas.openxmlformats.org/officeDocument/2006/relationships/hyperlink" Target="file:///\\dc-agendy1\Local%20Settings\Temporary%20Internet%20Files\OLK80\www.vztahove-poradenstvi.cz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2852936"/>
            <a:ext cx="3048000" cy="1944216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899592" y="1124744"/>
            <a:ext cx="75608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cap="all" dirty="0" smtClean="0"/>
              <a:t>Sociálně právní ochrana </a:t>
            </a:r>
          </a:p>
          <a:p>
            <a:pPr algn="ctr"/>
            <a:r>
              <a:rPr lang="cs-CZ" sz="4000" cap="all" dirty="0" smtClean="0"/>
              <a:t>v kontextu školního prostředí</a:t>
            </a:r>
            <a:r>
              <a:rPr lang="cs-CZ" sz="4000" dirty="0" smtClean="0"/>
              <a:t> </a:t>
            </a:r>
            <a:endParaRPr lang="cs-CZ" sz="40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899592" y="5589240"/>
            <a:ext cx="4283673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Mgr. Jitka Zámečníková</a:t>
            </a:r>
          </a:p>
          <a:p>
            <a:r>
              <a:rPr lang="cs-CZ" dirty="0" smtClean="0"/>
              <a:t>Mgr. Vladimíra Havlíková, </a:t>
            </a:r>
            <a:r>
              <a:rPr lang="cs-CZ" dirty="0" err="1" smtClean="0"/>
              <a:t>DiS</a:t>
            </a:r>
            <a:r>
              <a:rPr lang="cs-CZ" dirty="0" smtClean="0"/>
              <a:t>.</a:t>
            </a:r>
          </a:p>
          <a:p>
            <a:r>
              <a:rPr lang="cs-CZ" sz="1600" dirty="0"/>
              <a:t>http://www.mesto-uh.cz/odbor-socialnich-sluzeb</a:t>
            </a:r>
          </a:p>
        </p:txBody>
      </p:sp>
    </p:spTree>
    <p:extLst>
      <p:ext uri="{BB962C8B-B14F-4D97-AF65-F5344CB8AC3E}">
        <p14:creationId xmlns:p14="http://schemas.microsoft.com/office/powerpoint/2010/main" val="143548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6856" y="2132856"/>
            <a:ext cx="8229600" cy="2448272"/>
          </a:xfrm>
        </p:spPr>
        <p:txBody>
          <a:bodyPr>
            <a:noAutofit/>
          </a:bodyPr>
          <a:lstStyle/>
          <a:p>
            <a:pPr lvl="0"/>
            <a:r>
              <a:rPr lang="cs-CZ" sz="2000" dirty="0" smtClean="0"/>
              <a:t>Neplnění školních povinností, domácích úkolů</a:t>
            </a:r>
          </a:p>
          <a:p>
            <a:pPr lvl="0"/>
            <a:r>
              <a:rPr lang="cs-CZ" sz="2000" dirty="0" smtClean="0"/>
              <a:t>Zapomínání pomůcek</a:t>
            </a:r>
          </a:p>
          <a:p>
            <a:pPr lvl="0"/>
            <a:r>
              <a:rPr lang="cs-CZ" sz="2000" dirty="0" smtClean="0"/>
              <a:t>„Zlobení“ ve škole</a:t>
            </a:r>
          </a:p>
          <a:p>
            <a:pPr lvl="0"/>
            <a:r>
              <a:rPr lang="cs-CZ" sz="2000" dirty="0" smtClean="0"/>
              <a:t>Nehrazená úplata za předškolní vzdělávání  </a:t>
            </a:r>
          </a:p>
          <a:p>
            <a:pPr lvl="0"/>
            <a:r>
              <a:rPr lang="cs-CZ" sz="2000" dirty="0" smtClean="0"/>
              <a:t>Vši u žáka</a:t>
            </a:r>
          </a:p>
          <a:p>
            <a:pPr lvl="0"/>
            <a:r>
              <a:rPr lang="cs-CZ" sz="2000" dirty="0" smtClean="0"/>
              <a:t>Nezaplacené obědy, výlety, školné…</a:t>
            </a:r>
          </a:p>
          <a:p>
            <a:pPr lvl="0"/>
            <a:endParaRPr lang="cs-CZ" sz="2000" dirty="0"/>
          </a:p>
          <a:p>
            <a:pPr marL="0" lvl="0" indent="0">
              <a:buNone/>
            </a:pPr>
            <a:r>
              <a:rPr lang="cs-CZ" sz="2400" dirty="0" smtClean="0">
                <a:solidFill>
                  <a:srgbClr val="FF0000"/>
                </a:solidFill>
              </a:rPr>
              <a:t>S mnoha dalšími situacemi může dospělým i dětem </a:t>
            </a:r>
          </a:p>
          <a:p>
            <a:pPr marL="0" lvl="0" indent="0">
              <a:buNone/>
            </a:pPr>
            <a:r>
              <a:rPr lang="cs-CZ" sz="2400" dirty="0" smtClean="0">
                <a:solidFill>
                  <a:srgbClr val="FF0000"/>
                </a:solidFill>
              </a:rPr>
              <a:t>pomoci také Linka pro rodinu </a:t>
            </a:r>
            <a:r>
              <a:rPr lang="cs-CZ" sz="2400" smtClean="0">
                <a:solidFill>
                  <a:srgbClr val="FF0000"/>
                </a:solidFill>
              </a:rPr>
              <a:t>a školu: </a:t>
            </a:r>
            <a:r>
              <a:rPr lang="cs-CZ" sz="2400" b="1" smtClean="0">
                <a:solidFill>
                  <a:srgbClr val="FF0000"/>
                </a:solidFill>
              </a:rPr>
              <a:t>116 000 </a:t>
            </a:r>
            <a:endParaRPr lang="cs-CZ" sz="2400" b="1" dirty="0" smtClean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cs-CZ" sz="2400" dirty="0" smtClean="0"/>
              <a:t> </a:t>
            </a:r>
            <a:endParaRPr lang="cs-CZ" sz="2400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67544" y="404664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cs-CZ" sz="3600" b="1" dirty="0" smtClean="0"/>
              <a:t>Co je a co není v kompetenci OSPOD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67544" y="1628800"/>
            <a:ext cx="75083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 Tyto situace řeší škola (dle § 17 Vyhlášky č. 48/2005 Sb.) </a:t>
            </a:r>
            <a:endParaRPr lang="cs-CZ" sz="24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0747" y="2437617"/>
            <a:ext cx="2276475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221088"/>
            <a:ext cx="1179909" cy="2058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769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8059" y="1772816"/>
            <a:ext cx="8229600" cy="4392488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cs-CZ" sz="2400" b="1" dirty="0" smtClean="0">
                <a:solidFill>
                  <a:srgbClr val="FF0000"/>
                </a:solidFill>
              </a:rPr>
              <a:t>  Co v případě OPL</a:t>
            </a:r>
          </a:p>
          <a:p>
            <a:pPr marL="0" lvl="0" indent="0">
              <a:buNone/>
            </a:pPr>
            <a:r>
              <a:rPr lang="cs-CZ" sz="2400" b="1" dirty="0" smtClean="0">
                <a:solidFill>
                  <a:srgbClr val="FF0000"/>
                </a:solidFill>
              </a:rPr>
              <a:t>  (omamných a psychotropních látek </a:t>
            </a:r>
            <a:r>
              <a:rPr lang="cs-CZ" sz="2400" b="1" dirty="0">
                <a:solidFill>
                  <a:srgbClr val="FF0000"/>
                </a:solidFill>
              </a:rPr>
              <a:t>)</a:t>
            </a:r>
            <a:endParaRPr lang="cs-CZ" sz="2400" b="1" dirty="0" smtClean="0">
              <a:solidFill>
                <a:srgbClr val="FF0000"/>
              </a:solidFill>
            </a:endParaRPr>
          </a:p>
          <a:p>
            <a:r>
              <a:rPr lang="cs-CZ" sz="2400" dirty="0" smtClean="0"/>
              <a:t>Pedagogický pracovník se řídí především pokynem ředitele školy.</a:t>
            </a:r>
          </a:p>
          <a:p>
            <a:r>
              <a:rPr lang="cs-CZ" sz="2400" dirty="0" smtClean="0"/>
              <a:t>Dle potřeby škola zajistí žáka a OPL. Kontaktuje rodiče/vedení, sepíše protokol,  v případě nutnosti volá PČR či lékaře dle vyhodnocení situace.</a:t>
            </a:r>
          </a:p>
          <a:p>
            <a:r>
              <a:rPr lang="cs-CZ" sz="2400" dirty="0" smtClean="0"/>
              <a:t>OSPOD nehraje v přímé intervenci roli- své nástroje uplatňuje až později (kontaktuje nás PČR, lékař).</a:t>
            </a:r>
          </a:p>
          <a:p>
            <a:r>
              <a:rPr lang="cs-CZ" sz="2400" dirty="0" smtClean="0"/>
              <a:t>OSPOD může pomoci v rámci prevence – setkání s metodiky prevence, s učiteli. </a:t>
            </a:r>
          </a:p>
          <a:p>
            <a:pPr lvl="0"/>
            <a:endParaRPr lang="cs-CZ" sz="2000" dirty="0"/>
          </a:p>
          <a:p>
            <a:pPr lvl="0"/>
            <a:endParaRPr lang="cs-CZ" sz="2000" dirty="0" smtClean="0"/>
          </a:p>
          <a:p>
            <a:pPr lvl="0"/>
            <a:endParaRPr lang="cs-CZ" sz="2000" dirty="0"/>
          </a:p>
          <a:p>
            <a:pPr marL="0" lvl="0" indent="0">
              <a:buNone/>
            </a:pPr>
            <a:endParaRPr lang="cs-CZ" sz="2000" dirty="0" smtClean="0"/>
          </a:p>
          <a:p>
            <a:pPr lvl="0"/>
            <a:endParaRPr lang="cs-CZ" sz="2000" dirty="0" smtClean="0"/>
          </a:p>
          <a:p>
            <a:pPr lvl="0"/>
            <a:endParaRPr lang="cs-CZ" sz="2000" dirty="0" smtClean="0"/>
          </a:p>
          <a:p>
            <a:pPr lvl="0"/>
            <a:endParaRPr lang="cs-CZ" sz="2000" dirty="0"/>
          </a:p>
          <a:p>
            <a:pPr marL="0" lvl="0" indent="0">
              <a:buNone/>
            </a:pPr>
            <a:endParaRPr lang="cs-CZ" sz="2300" dirty="0" smtClean="0"/>
          </a:p>
          <a:p>
            <a:pPr marL="0" lvl="0" indent="0">
              <a:buNone/>
            </a:pPr>
            <a:endParaRPr lang="cs-CZ" sz="2000" dirty="0"/>
          </a:p>
          <a:p>
            <a:pPr marL="0" lv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467544" y="404664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cs-CZ" sz="3600" b="1" dirty="0" smtClean="0"/>
              <a:t>Jak řešit zapeklité situace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97451">
            <a:off x="7164288" y="836712"/>
            <a:ext cx="1623590" cy="1630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974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8059" y="1556792"/>
            <a:ext cx="8229600" cy="4680520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cs-CZ" sz="2600" b="1" dirty="0" smtClean="0">
                <a:solidFill>
                  <a:srgbClr val="FF0000"/>
                </a:solidFill>
              </a:rPr>
              <a:t>Co v případě nevyzvedávání dítěte z družiny/mateřské školy</a:t>
            </a:r>
          </a:p>
          <a:p>
            <a:r>
              <a:rPr lang="cs-CZ" sz="2600" dirty="0" smtClean="0"/>
              <a:t>Pedagogický pracovník  ručí  za bezpečí a zdraví dětí do doby předání dítěte příslušné osobě.</a:t>
            </a:r>
          </a:p>
          <a:p>
            <a:r>
              <a:rPr lang="cs-CZ" sz="2600" dirty="0" smtClean="0"/>
              <a:t>Rodič nebo pověřená osoba  je povinna dítě do konce pracovní doby vyzvednout.</a:t>
            </a:r>
          </a:p>
          <a:p>
            <a:r>
              <a:rPr lang="cs-CZ" sz="2600" dirty="0" smtClean="0"/>
              <a:t>Pokud tak není učiněno, musí se pracovník školy pokusit kontaktovat rodiče popř. jinou pověřenou osobu, ale stále pečovat o dítě.</a:t>
            </a:r>
          </a:p>
          <a:p>
            <a:r>
              <a:rPr lang="cs-CZ" sz="2600" dirty="0" smtClean="0"/>
              <a:t>Nepodaří- </a:t>
            </a:r>
            <a:r>
              <a:rPr lang="cs-CZ" sz="2600" dirty="0" err="1" smtClean="0"/>
              <a:t>li</a:t>
            </a:r>
            <a:r>
              <a:rPr lang="cs-CZ" sz="2600" dirty="0" smtClean="0"/>
              <a:t> se mu to, kontaktuje  PČR  (ta zajistí spolupráci s OSPOD).</a:t>
            </a:r>
          </a:p>
          <a:p>
            <a:r>
              <a:rPr lang="cs-CZ" sz="2600" dirty="0" smtClean="0"/>
              <a:t>OSPOD dále postupuje dle zákonných pravomocí. </a:t>
            </a:r>
            <a:endParaRPr lang="cs-CZ" sz="2600" dirty="0"/>
          </a:p>
          <a:p>
            <a:pPr lvl="0"/>
            <a:endParaRPr lang="cs-CZ" sz="2800" dirty="0" smtClean="0"/>
          </a:p>
          <a:p>
            <a:pPr lvl="0"/>
            <a:endParaRPr lang="cs-CZ" sz="2000" dirty="0"/>
          </a:p>
          <a:p>
            <a:pPr marL="0" lvl="0" indent="0">
              <a:buNone/>
            </a:pPr>
            <a:endParaRPr lang="cs-CZ" sz="2000" dirty="0" smtClean="0"/>
          </a:p>
          <a:p>
            <a:pPr lvl="0"/>
            <a:endParaRPr lang="cs-CZ" sz="2000" dirty="0" smtClean="0"/>
          </a:p>
          <a:p>
            <a:pPr lvl="0"/>
            <a:endParaRPr lang="cs-CZ" sz="2000" dirty="0" smtClean="0"/>
          </a:p>
          <a:p>
            <a:pPr lvl="0"/>
            <a:endParaRPr lang="cs-CZ" sz="2000" dirty="0"/>
          </a:p>
          <a:p>
            <a:pPr marL="0" lvl="0" indent="0">
              <a:buNone/>
            </a:pPr>
            <a:endParaRPr lang="cs-CZ" sz="2300" dirty="0" smtClean="0"/>
          </a:p>
          <a:p>
            <a:pPr marL="0" lvl="0" indent="0">
              <a:buNone/>
            </a:pPr>
            <a:endParaRPr lang="cs-CZ" sz="2000" dirty="0"/>
          </a:p>
          <a:p>
            <a:pPr marL="0" lv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467544" y="404664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cs-CZ" sz="3600" b="1" dirty="0" smtClean="0"/>
              <a:t>Jak řešit zapeklité situace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0455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8059" y="1340768"/>
            <a:ext cx="8229600" cy="5040560"/>
          </a:xfrm>
        </p:spPr>
        <p:txBody>
          <a:bodyPr>
            <a:normAutofit fontScale="55000" lnSpcReduction="20000"/>
          </a:bodyPr>
          <a:lstStyle/>
          <a:p>
            <a:pPr marL="0" lvl="0" indent="0">
              <a:buNone/>
            </a:pPr>
            <a:r>
              <a:rPr lang="cs-CZ" sz="4200" b="1" dirty="0" smtClean="0">
                <a:solidFill>
                  <a:srgbClr val="FF0000"/>
                </a:solidFill>
              </a:rPr>
              <a:t>Co v případě vyzvedávání dětí rodičem, který nemá dítě v péči </a:t>
            </a:r>
          </a:p>
          <a:p>
            <a:pPr marL="0" lvl="0" indent="0">
              <a:buNone/>
            </a:pPr>
            <a:r>
              <a:rPr lang="cs-CZ" sz="4200" b="1" dirty="0">
                <a:solidFill>
                  <a:srgbClr val="FF0000"/>
                </a:solidFill>
              </a:rPr>
              <a:t> </a:t>
            </a:r>
            <a:r>
              <a:rPr lang="cs-CZ" sz="4200" b="1" dirty="0" smtClean="0">
                <a:solidFill>
                  <a:srgbClr val="FF0000"/>
                </a:solidFill>
              </a:rPr>
              <a:t>(rozsudkem soudu)</a:t>
            </a:r>
          </a:p>
          <a:p>
            <a:r>
              <a:rPr lang="cs-CZ" sz="4400" dirty="0" smtClean="0"/>
              <a:t>Rodič má povinnost informovat školu o úpravách péče o dítě (o případných soudních omezeních druhého rodiče).</a:t>
            </a:r>
          </a:p>
          <a:p>
            <a:r>
              <a:rPr lang="cs-CZ" sz="4400" dirty="0" smtClean="0"/>
              <a:t>Forma styku je určena dohodou, dohodou schválenou soudem nebo rozsudkem soudu.</a:t>
            </a:r>
          </a:p>
          <a:p>
            <a:r>
              <a:rPr lang="cs-CZ" sz="4400" dirty="0" smtClean="0"/>
              <a:t>Škola vždy toto respektuje a není v její pravomoci rozhodovat, kdo může dítě vyzvednout.</a:t>
            </a:r>
          </a:p>
          <a:p>
            <a:r>
              <a:rPr lang="cs-CZ" sz="4400" b="1" u="sng" dirty="0" smtClean="0"/>
              <a:t>Pozor!</a:t>
            </a:r>
            <a:r>
              <a:rPr lang="cs-CZ" sz="4400" dirty="0" smtClean="0"/>
              <a:t> Rodič, který nemá dítě ve výhradní péči, může dítě ve školském zařízení navštívit - v souladu se školním řádem - a informovat se o prospěchu, komunikovat s pedagogy, navštěvovat rodičovské schůzky…</a:t>
            </a:r>
          </a:p>
          <a:p>
            <a:endParaRPr lang="cs-CZ" sz="4400" dirty="0" smtClean="0"/>
          </a:p>
          <a:p>
            <a:r>
              <a:rPr lang="cs-CZ" sz="4400" b="1" dirty="0" smtClean="0"/>
              <a:t>ROVNĚŽ ANI OSPOD NEROZHODUJE KDO JE OPRÁVNĚN DÍTĚ VYZVEDÁVAT.</a:t>
            </a:r>
          </a:p>
          <a:p>
            <a:pPr lvl="0"/>
            <a:endParaRPr lang="cs-CZ" sz="4000" dirty="0" smtClean="0"/>
          </a:p>
          <a:p>
            <a:pPr lvl="0"/>
            <a:endParaRPr lang="cs-CZ" sz="2000" dirty="0"/>
          </a:p>
          <a:p>
            <a:pPr marL="0" lvl="0" indent="0">
              <a:buNone/>
            </a:pPr>
            <a:endParaRPr lang="cs-CZ" sz="2000" dirty="0" smtClean="0"/>
          </a:p>
          <a:p>
            <a:pPr lvl="0"/>
            <a:endParaRPr lang="cs-CZ" sz="2000" dirty="0" smtClean="0"/>
          </a:p>
          <a:p>
            <a:pPr lvl="0"/>
            <a:endParaRPr lang="cs-CZ" sz="2000" dirty="0" smtClean="0"/>
          </a:p>
          <a:p>
            <a:pPr lvl="0"/>
            <a:endParaRPr lang="cs-CZ" sz="2000" dirty="0"/>
          </a:p>
          <a:p>
            <a:pPr marL="0" lvl="0" indent="0">
              <a:buNone/>
            </a:pPr>
            <a:endParaRPr lang="cs-CZ" sz="2300" dirty="0" smtClean="0"/>
          </a:p>
          <a:p>
            <a:pPr marL="0" lvl="0" indent="0">
              <a:buNone/>
            </a:pPr>
            <a:endParaRPr lang="cs-CZ" sz="2000" dirty="0"/>
          </a:p>
          <a:p>
            <a:pPr marL="0" lv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467544" y="404664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cs-CZ" sz="3600" b="1" dirty="0" smtClean="0"/>
              <a:t>Jak řešit zapeklité situace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2251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229600" cy="439248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2400" b="1" dirty="0" smtClean="0">
                <a:solidFill>
                  <a:srgbClr val="FF0000"/>
                </a:solidFill>
              </a:rPr>
              <a:t>Co v případě záškoláctví</a:t>
            </a:r>
          </a:p>
          <a:p>
            <a:pPr marL="0" lvl="0" indent="0">
              <a:buNone/>
            </a:pPr>
            <a:r>
              <a:rPr lang="cs-CZ" sz="2000" dirty="0" smtClean="0"/>
              <a:t>Typy: latentní/pravé/skryté;</a:t>
            </a:r>
          </a:p>
          <a:p>
            <a:pPr marL="0" lvl="0" indent="0">
              <a:buNone/>
            </a:pPr>
            <a:r>
              <a:rPr lang="cs-CZ" sz="2000" dirty="0" smtClean="0"/>
              <a:t>           plánované/ impulzivní</a:t>
            </a:r>
          </a:p>
          <a:p>
            <a:pPr lvl="0"/>
            <a:r>
              <a:rPr lang="cs-CZ" sz="2000" dirty="0" smtClean="0"/>
              <a:t>Prevence – mapování situace, prevence společensky nežádoucích jevů, spolupráce MP, OSPOD, PPP</a:t>
            </a:r>
          </a:p>
          <a:p>
            <a:r>
              <a:rPr lang="cs-CZ" sz="2000" dirty="0" smtClean="0"/>
              <a:t>Záškoláctví řeší primárně škola svými prostředky (</a:t>
            </a:r>
            <a:r>
              <a:rPr lang="cs-CZ" sz="2000" b="1" dirty="0" smtClean="0"/>
              <a:t>Metodický pokyn </a:t>
            </a:r>
            <a:r>
              <a:rPr lang="cs-CZ" sz="2000" dirty="0"/>
              <a:t>k jednotnému postupu při uvolňování a omlouvání žáků z vyučování, prevenci a postihu záškoláctví </a:t>
            </a:r>
            <a:r>
              <a:rPr lang="cs-CZ" sz="2000" dirty="0" smtClean="0"/>
              <a:t>Č</a:t>
            </a:r>
            <a:r>
              <a:rPr lang="cs-CZ" sz="2000" i="1" dirty="0" smtClean="0"/>
              <a:t>j</a:t>
            </a:r>
            <a:r>
              <a:rPr lang="cs-CZ" sz="2000" i="1" dirty="0"/>
              <a:t>.: 10 194/2002-14</a:t>
            </a:r>
            <a:r>
              <a:rPr lang="cs-CZ" sz="2000" i="1" dirty="0" smtClean="0"/>
              <a:t>)</a:t>
            </a:r>
          </a:p>
          <a:p>
            <a:pPr lvl="0"/>
            <a:r>
              <a:rPr lang="cs-CZ" sz="2000" dirty="0" smtClean="0"/>
              <a:t>OSPOD </a:t>
            </a:r>
            <a:r>
              <a:rPr lang="cs-CZ" sz="2000" dirty="0"/>
              <a:t>není represivním nástrojem k vymáhání školních </a:t>
            </a:r>
            <a:r>
              <a:rPr lang="cs-CZ" sz="2000" dirty="0" smtClean="0"/>
              <a:t>povinností</a:t>
            </a:r>
          </a:p>
          <a:p>
            <a:pPr lvl="0"/>
            <a:r>
              <a:rPr lang="cs-CZ" sz="2000" dirty="0"/>
              <a:t>OSPOD spolupracuje </a:t>
            </a:r>
            <a:r>
              <a:rPr lang="cs-CZ" sz="2000" dirty="0" smtClean="0"/>
              <a:t>například v </a:t>
            </a:r>
            <a:r>
              <a:rPr lang="cs-CZ" sz="2000" dirty="0"/>
              <a:t>rámci výchovných </a:t>
            </a:r>
            <a:r>
              <a:rPr lang="cs-CZ" sz="2000" dirty="0" smtClean="0"/>
              <a:t>komisí </a:t>
            </a:r>
          </a:p>
          <a:p>
            <a:pPr lvl="0"/>
            <a:r>
              <a:rPr lang="cs-CZ" sz="2000" dirty="0" smtClean="0"/>
              <a:t>OSPOD zasahuje v okamžiku, kdy jsou vyčerpány všechny možnosti školy (pohovory, výchovná opatření…)</a:t>
            </a:r>
          </a:p>
          <a:p>
            <a:pPr lvl="0"/>
            <a:endParaRPr lang="cs-CZ" sz="2000" dirty="0" smtClean="0"/>
          </a:p>
          <a:p>
            <a:pPr marL="0" lvl="0" indent="0">
              <a:buNone/>
            </a:pPr>
            <a:endParaRPr lang="cs-CZ" sz="2000" dirty="0" smtClean="0"/>
          </a:p>
          <a:p>
            <a:pPr marL="0" lvl="0" indent="0">
              <a:buNone/>
            </a:pPr>
            <a:endParaRPr lang="cs-CZ" sz="2000" dirty="0"/>
          </a:p>
          <a:p>
            <a:pPr marL="0" lvl="0" indent="0">
              <a:buNone/>
            </a:pPr>
            <a:endParaRPr lang="cs-CZ" sz="2000" dirty="0" smtClean="0"/>
          </a:p>
          <a:p>
            <a:pPr lvl="0"/>
            <a:endParaRPr lang="cs-CZ" sz="2000" dirty="0" smtClean="0"/>
          </a:p>
          <a:p>
            <a:pPr lvl="0"/>
            <a:endParaRPr lang="cs-CZ" sz="2000" dirty="0" smtClean="0"/>
          </a:p>
          <a:p>
            <a:pPr lvl="0"/>
            <a:endParaRPr lang="cs-CZ" sz="2000" dirty="0"/>
          </a:p>
          <a:p>
            <a:pPr marL="0" lvl="0" indent="0">
              <a:buNone/>
            </a:pPr>
            <a:endParaRPr lang="cs-CZ" sz="2300" dirty="0" smtClean="0"/>
          </a:p>
          <a:p>
            <a:pPr marL="0" lvl="0" indent="0">
              <a:buNone/>
            </a:pPr>
            <a:endParaRPr lang="cs-CZ" sz="2000" dirty="0"/>
          </a:p>
          <a:p>
            <a:pPr marL="0" lv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467544" y="404664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cs-CZ" sz="3600" b="1" dirty="0" smtClean="0"/>
              <a:t>Jak řešit zapeklité situace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6538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8059" y="1412776"/>
            <a:ext cx="8229600" cy="489654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2400" b="1" dirty="0" smtClean="0">
                <a:solidFill>
                  <a:srgbClr val="FF0000"/>
                </a:solidFill>
              </a:rPr>
              <a:t>Co v případě záškoláctví</a:t>
            </a:r>
          </a:p>
          <a:p>
            <a:pPr marL="0" lvl="0" indent="0">
              <a:buNone/>
            </a:pPr>
            <a:endParaRPr lang="cs-CZ" sz="2000" dirty="0" smtClean="0"/>
          </a:p>
          <a:p>
            <a:r>
              <a:rPr lang="cs-CZ" sz="2000" dirty="0" smtClean="0"/>
              <a:t>Neomluvenou </a:t>
            </a:r>
            <a:r>
              <a:rPr lang="cs-CZ" sz="2000" dirty="0"/>
              <a:t>nepřítomnost </a:t>
            </a:r>
            <a:r>
              <a:rPr lang="cs-CZ" sz="2000" b="1" dirty="0"/>
              <a:t>do součtu 10 vyučovacích hodin</a:t>
            </a:r>
            <a:r>
              <a:rPr lang="cs-CZ" sz="2000" dirty="0"/>
              <a:t> řeší se zákonným zástupcem žáka třídní učitel formou </a:t>
            </a:r>
            <a:r>
              <a:rPr lang="cs-CZ" sz="2000" dirty="0" smtClean="0"/>
              <a:t>pohovoru.</a:t>
            </a:r>
            <a:r>
              <a:rPr lang="cs-CZ" sz="2000" dirty="0"/>
              <a:t> 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/>
              <a:t>Pokud má žák </a:t>
            </a:r>
            <a:r>
              <a:rPr lang="cs-CZ" sz="2000" b="1" dirty="0"/>
              <a:t>víc než 10 neomluvených hodin</a:t>
            </a:r>
            <a:r>
              <a:rPr lang="cs-CZ" sz="2000" dirty="0"/>
              <a:t>, svolává ředitel školy školní výchovnou komisi. 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/>
              <a:t>Pokud žák řádně neplní povinnou školní docházku, může mu být uloženo některé z výchovných </a:t>
            </a:r>
            <a:r>
              <a:rPr lang="cs-CZ" sz="2000" dirty="0" smtClean="0"/>
              <a:t>opatření dle </a:t>
            </a:r>
            <a:r>
              <a:rPr lang="cs-CZ" sz="2000" dirty="0"/>
              <a:t>§ </a:t>
            </a:r>
            <a:r>
              <a:rPr lang="cs-CZ" sz="2000" dirty="0" smtClean="0"/>
              <a:t>31 zákona 561/2004 Sb.</a:t>
            </a:r>
            <a:endParaRPr lang="cs-CZ" sz="2000" dirty="0"/>
          </a:p>
          <a:p>
            <a:pPr lvl="0"/>
            <a:endParaRPr lang="cs-CZ" sz="2800" dirty="0"/>
          </a:p>
          <a:p>
            <a:endParaRPr lang="cs-CZ" sz="2000" dirty="0"/>
          </a:p>
          <a:p>
            <a:endParaRPr lang="cs-CZ" sz="2000" dirty="0"/>
          </a:p>
          <a:p>
            <a:pPr marL="0" lvl="0" indent="0">
              <a:buNone/>
            </a:pPr>
            <a:endParaRPr lang="cs-CZ" sz="2000" dirty="0" smtClean="0"/>
          </a:p>
          <a:p>
            <a:pPr marL="0" lvl="0" indent="0">
              <a:buNone/>
            </a:pPr>
            <a:endParaRPr lang="cs-CZ" sz="2000" dirty="0" smtClean="0"/>
          </a:p>
          <a:p>
            <a:pPr marL="0" lvl="0" indent="0">
              <a:buNone/>
            </a:pPr>
            <a:endParaRPr lang="cs-CZ" sz="2000" dirty="0"/>
          </a:p>
          <a:p>
            <a:pPr marL="0" lvl="0" indent="0">
              <a:buNone/>
            </a:pPr>
            <a:endParaRPr lang="cs-CZ" sz="2000" dirty="0" smtClean="0"/>
          </a:p>
          <a:p>
            <a:pPr lvl="0"/>
            <a:endParaRPr lang="cs-CZ" sz="2000" dirty="0" smtClean="0"/>
          </a:p>
          <a:p>
            <a:pPr lvl="0"/>
            <a:endParaRPr lang="cs-CZ" sz="2000" dirty="0" smtClean="0"/>
          </a:p>
          <a:p>
            <a:pPr lvl="0"/>
            <a:endParaRPr lang="cs-CZ" sz="2000" dirty="0"/>
          </a:p>
          <a:p>
            <a:pPr marL="0" lvl="0" indent="0">
              <a:buNone/>
            </a:pPr>
            <a:endParaRPr lang="cs-CZ" sz="2300" dirty="0" smtClean="0"/>
          </a:p>
          <a:p>
            <a:pPr marL="0" lvl="0" indent="0">
              <a:buNone/>
            </a:pPr>
            <a:endParaRPr lang="cs-CZ" sz="2000" dirty="0"/>
          </a:p>
          <a:p>
            <a:pPr marL="0" lv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467544" y="404664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cs-CZ" sz="3600" b="1" dirty="0" smtClean="0"/>
              <a:t>Jak řešit zapeklité situace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9668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504056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2600" b="1" dirty="0" smtClean="0">
                <a:solidFill>
                  <a:srgbClr val="FF0000"/>
                </a:solidFill>
              </a:rPr>
              <a:t>Co v případě záškoláctví</a:t>
            </a:r>
          </a:p>
          <a:p>
            <a:endParaRPr lang="cs-CZ" sz="2000" dirty="0" smtClean="0"/>
          </a:p>
          <a:p>
            <a:r>
              <a:rPr lang="cs-CZ" sz="2000" dirty="0" smtClean="0"/>
              <a:t>Pokud </a:t>
            </a:r>
            <a:r>
              <a:rPr lang="cs-CZ" sz="2000" dirty="0"/>
              <a:t>neomluvená nepřítomnost žáka </a:t>
            </a:r>
            <a:r>
              <a:rPr lang="cs-CZ" sz="2000" b="1" dirty="0"/>
              <a:t>přesáhne 25 hodin</a:t>
            </a:r>
            <a:r>
              <a:rPr lang="cs-CZ" sz="2000" dirty="0"/>
              <a:t>, zasílá škola oznámení o zanedbání školní docházky s náležitou dokumentací </a:t>
            </a:r>
            <a:r>
              <a:rPr lang="cs-CZ" sz="2000" dirty="0" smtClean="0"/>
              <a:t>pověřenému </a:t>
            </a:r>
            <a:r>
              <a:rPr lang="cs-CZ" sz="2000" dirty="0"/>
              <a:t>obecnímu </a:t>
            </a:r>
            <a:r>
              <a:rPr lang="cs-CZ" sz="2000" dirty="0" smtClean="0"/>
              <a:t>úřadu</a:t>
            </a:r>
            <a:r>
              <a:rPr lang="cs-CZ" sz="2000" dirty="0"/>
              <a:t> </a:t>
            </a:r>
            <a:r>
              <a:rPr lang="cs-CZ" sz="2000" dirty="0" smtClean="0"/>
              <a:t>pro podezření páchání přestupku ze strany rodičů a také OSPOD oznámí pokračující neomluvenou absenci (přestupek dle § 182 odst. 1 zákona č. 561/2004 Sb. školského zákona)</a:t>
            </a:r>
          </a:p>
          <a:p>
            <a:r>
              <a:rPr lang="cs-CZ" sz="2000" dirty="0" smtClean="0"/>
              <a:t>OSPOD se spojí s právním oddělením. </a:t>
            </a:r>
          </a:p>
          <a:p>
            <a:pPr lvl="0"/>
            <a:r>
              <a:rPr lang="cs-CZ" sz="2000" dirty="0" smtClean="0"/>
              <a:t>V případě </a:t>
            </a:r>
            <a:r>
              <a:rPr lang="cs-CZ" sz="2000" b="1" dirty="0"/>
              <a:t>opakovaného záškoláctví v průběhu školního roku, </a:t>
            </a:r>
            <a:r>
              <a:rPr lang="cs-CZ" sz="2000" dirty="0"/>
              <a:t>pokud již byli zákonní zástupci pravomocným rozhodnutím správního orgánu postiženi, je </a:t>
            </a:r>
            <a:r>
              <a:rPr lang="cs-CZ" sz="2000" dirty="0" smtClean="0"/>
              <a:t>potřeba </a:t>
            </a:r>
            <a:r>
              <a:rPr lang="cs-CZ" sz="2000" dirty="0"/>
              <a:t>postoupit další oznámení  OSPOD. </a:t>
            </a:r>
            <a:r>
              <a:rPr lang="cs-CZ" sz="2000" dirty="0" smtClean="0"/>
              <a:t>Dle vyhodnocení situace podává pracovník OSPOD podnět k zahájení trestního stíhání zákonného zástupce či osoby odpovědné za výchovu Policii ČR (trestný čin Ohrožování výchovy dítěte dle § 201 zákona č. 40/2009 Sb.)</a:t>
            </a:r>
          </a:p>
          <a:p>
            <a:pPr marL="0" lvl="0" indent="0">
              <a:buNone/>
            </a:pPr>
            <a:endParaRPr lang="cs-CZ" sz="2300" dirty="0" smtClean="0"/>
          </a:p>
          <a:p>
            <a:pPr marL="0" indent="0">
              <a:buNone/>
            </a:pPr>
            <a:endParaRPr lang="cs-CZ" sz="2000" dirty="0"/>
          </a:p>
          <a:p>
            <a:pPr marL="0" lvl="0" indent="0">
              <a:buNone/>
            </a:pPr>
            <a:endParaRPr lang="cs-CZ" sz="2000" dirty="0"/>
          </a:p>
          <a:p>
            <a:pPr lvl="0"/>
            <a:endParaRPr lang="cs-CZ" sz="2000" dirty="0" smtClean="0"/>
          </a:p>
          <a:p>
            <a:pPr lvl="0"/>
            <a:endParaRPr lang="cs-CZ" sz="2000" dirty="0" smtClean="0"/>
          </a:p>
          <a:p>
            <a:pPr lvl="0"/>
            <a:endParaRPr lang="cs-CZ" sz="2000" dirty="0"/>
          </a:p>
          <a:p>
            <a:pPr marL="0" lvl="0" indent="0">
              <a:buNone/>
            </a:pPr>
            <a:endParaRPr lang="cs-CZ" sz="2300" dirty="0" smtClean="0"/>
          </a:p>
          <a:p>
            <a:pPr marL="0" lvl="0" indent="0">
              <a:buNone/>
            </a:pPr>
            <a:endParaRPr lang="cs-CZ" sz="2000" dirty="0"/>
          </a:p>
          <a:p>
            <a:pPr marL="0" lv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467544" y="404664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cs-CZ" sz="3600" b="1" dirty="0" smtClean="0"/>
              <a:t>Jak řešit zapeklité situace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9846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8059" y="1340768"/>
            <a:ext cx="8229600" cy="518457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2600" b="1" dirty="0" smtClean="0">
                <a:solidFill>
                  <a:srgbClr val="FF0000"/>
                </a:solidFill>
              </a:rPr>
              <a:t>Co v případě záškoláctví - OSPOD</a:t>
            </a:r>
          </a:p>
          <a:p>
            <a:pPr lvl="0"/>
            <a:endParaRPr lang="cs-CZ" sz="2200" dirty="0" smtClean="0"/>
          </a:p>
          <a:p>
            <a:pPr lvl="0"/>
            <a:r>
              <a:rPr lang="cs-CZ" sz="2000" dirty="0" smtClean="0"/>
              <a:t>Shrne úvodní informace – účastní se výchovných komisí</a:t>
            </a:r>
          </a:p>
          <a:p>
            <a:pPr lvl="0"/>
            <a:r>
              <a:rPr lang="cs-CZ" sz="2000" dirty="0" smtClean="0"/>
              <a:t>Zhodnotí situaci</a:t>
            </a:r>
          </a:p>
          <a:p>
            <a:pPr lvl="0"/>
            <a:r>
              <a:rPr lang="cs-CZ" sz="2000" dirty="0" smtClean="0"/>
              <a:t>Projedná s rodiči a žákem nedostatky</a:t>
            </a:r>
          </a:p>
          <a:p>
            <a:pPr lvl="0"/>
            <a:r>
              <a:rPr lang="cs-CZ" sz="2000" dirty="0" smtClean="0"/>
              <a:t>Může svolat případovou konferenci</a:t>
            </a:r>
          </a:p>
          <a:p>
            <a:pPr lvl="0"/>
            <a:r>
              <a:rPr lang="cs-CZ" sz="2000" dirty="0" smtClean="0"/>
              <a:t>Doporučí využití odborné pomoci (SVP, psycholog , psychiatr, lékař, PPP)</a:t>
            </a:r>
          </a:p>
          <a:p>
            <a:pPr lvl="0"/>
            <a:r>
              <a:rPr lang="cs-CZ" sz="2000" dirty="0" smtClean="0"/>
              <a:t>Podává návrh na uložení výchovného opatření k soudu (napomenutí, dohled nad výchovou, uložení povinnosti využít odbornou pomoc, omezení, zákaz určitých činností)</a:t>
            </a:r>
          </a:p>
          <a:p>
            <a:pPr lvl="0"/>
            <a:r>
              <a:rPr lang="cs-CZ" sz="2000" dirty="0" smtClean="0"/>
              <a:t>Podává podnět na PČR (trestný </a:t>
            </a:r>
            <a:r>
              <a:rPr lang="cs-CZ" sz="2000" dirty="0"/>
              <a:t>čin Ohrožování výchovy dítěte § 201 zákona č. 40/2009 </a:t>
            </a:r>
            <a:r>
              <a:rPr lang="cs-CZ" sz="2000" dirty="0" err="1"/>
              <a:t>Sb</a:t>
            </a:r>
            <a:r>
              <a:rPr lang="cs-CZ" sz="2000" dirty="0" smtClean="0"/>
              <a:t>)</a:t>
            </a:r>
          </a:p>
          <a:p>
            <a:pPr lvl="0"/>
            <a:endParaRPr lang="cs-CZ" sz="2200" dirty="0"/>
          </a:p>
          <a:p>
            <a:pPr lvl="0"/>
            <a:endParaRPr lang="cs-CZ" sz="2000" dirty="0" smtClean="0"/>
          </a:p>
          <a:p>
            <a:pPr lvl="0"/>
            <a:endParaRPr lang="cs-CZ" sz="2000" dirty="0"/>
          </a:p>
          <a:p>
            <a:pPr marL="0" lvl="0" indent="0">
              <a:buNone/>
            </a:pPr>
            <a:endParaRPr lang="cs-CZ" sz="2300" dirty="0" smtClean="0"/>
          </a:p>
          <a:p>
            <a:pPr marL="0" lvl="0" indent="0">
              <a:buNone/>
            </a:pPr>
            <a:endParaRPr lang="cs-CZ" sz="2000" dirty="0"/>
          </a:p>
          <a:p>
            <a:pPr marL="0" lv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467544" y="404664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cs-CZ" sz="3600" b="1" dirty="0" smtClean="0"/>
              <a:t>Jak řešit zapeklité situace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0054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6324" y="1340768"/>
            <a:ext cx="8229600" cy="504056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2600" b="1" dirty="0" smtClean="0">
                <a:solidFill>
                  <a:srgbClr val="FF0000"/>
                </a:solidFill>
              </a:rPr>
              <a:t>Co v případě výchovných problémů dětí (může doporučit škola i OSPOD)</a:t>
            </a:r>
          </a:p>
          <a:p>
            <a:pPr algn="just">
              <a:lnSpc>
                <a:spcPct val="90000"/>
              </a:lnSpc>
            </a:pPr>
            <a:endParaRPr lang="cs-CZ" altLang="cs-CZ" sz="2000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dirty="0" smtClean="0"/>
              <a:t>ambulantní </a:t>
            </a:r>
            <a:r>
              <a:rPr lang="cs-CZ" altLang="cs-CZ" sz="2000" dirty="0"/>
              <a:t>péče ve Středisku výchovné </a:t>
            </a:r>
            <a:r>
              <a:rPr lang="cs-CZ" altLang="cs-CZ" sz="2000" dirty="0" smtClean="0"/>
              <a:t>péče (SVP)</a:t>
            </a:r>
          </a:p>
          <a:p>
            <a:pPr algn="just">
              <a:lnSpc>
                <a:spcPct val="90000"/>
              </a:lnSpc>
            </a:pPr>
            <a:r>
              <a:rPr lang="cs-CZ" altLang="cs-CZ" sz="2000" dirty="0" smtClean="0"/>
              <a:t>stacionář SVP na 6 týdnů </a:t>
            </a:r>
            <a:endParaRPr lang="cs-CZ" altLang="cs-CZ" sz="2000" dirty="0"/>
          </a:p>
          <a:p>
            <a:pPr algn="just">
              <a:lnSpc>
                <a:spcPct val="90000"/>
              </a:lnSpc>
            </a:pPr>
            <a:r>
              <a:rPr lang="cs-CZ" altLang="cs-CZ" sz="2000" dirty="0"/>
              <a:t>krátkodobý diagnostický pobyt </a:t>
            </a:r>
            <a:r>
              <a:rPr lang="cs-CZ" altLang="cs-CZ" sz="2000" dirty="0" smtClean="0"/>
              <a:t>v</a:t>
            </a:r>
            <a:r>
              <a:rPr lang="cs-CZ" altLang="cs-CZ" sz="2000" dirty="0"/>
              <a:t> </a:t>
            </a:r>
            <a:r>
              <a:rPr lang="cs-CZ" altLang="cs-CZ" sz="2000" dirty="0" smtClean="0"/>
              <a:t>SVP </a:t>
            </a:r>
            <a:r>
              <a:rPr lang="cs-CZ" altLang="cs-CZ" sz="2000" dirty="0"/>
              <a:t>(většinou 6 – 8 týdnů)</a:t>
            </a:r>
          </a:p>
          <a:p>
            <a:pPr algn="just">
              <a:lnSpc>
                <a:spcPct val="90000"/>
              </a:lnSpc>
            </a:pPr>
            <a:r>
              <a:rPr lang="cs-CZ" altLang="cs-CZ" sz="2000" dirty="0" smtClean="0"/>
              <a:t>pokud </a:t>
            </a:r>
            <a:r>
              <a:rPr lang="cs-CZ" altLang="cs-CZ" sz="2000" dirty="0"/>
              <a:t>veškerá předchozí </a:t>
            </a:r>
            <a:r>
              <a:rPr lang="cs-CZ" altLang="cs-CZ" sz="2000" dirty="0" smtClean="0"/>
              <a:t>preventivní i </a:t>
            </a:r>
            <a:r>
              <a:rPr lang="cs-CZ" altLang="cs-CZ" sz="2000" dirty="0"/>
              <a:t>výchovná opatření nevedla k nápravě, lze </a:t>
            </a:r>
            <a:r>
              <a:rPr lang="cs-CZ" altLang="cs-CZ" sz="2000" b="1" dirty="0"/>
              <a:t>v krajním případě  nařídit ústavní výchovu</a:t>
            </a:r>
            <a:r>
              <a:rPr lang="cs-CZ" altLang="cs-CZ" sz="2000" dirty="0"/>
              <a:t> – </a:t>
            </a:r>
            <a:r>
              <a:rPr lang="cs-CZ" altLang="cs-CZ" sz="2000" b="1" dirty="0"/>
              <a:t>rozhoduje vždy pouze </a:t>
            </a:r>
            <a:r>
              <a:rPr lang="cs-CZ" altLang="cs-CZ" sz="2000" b="1" dirty="0" smtClean="0"/>
              <a:t>soud</a:t>
            </a:r>
            <a:endParaRPr lang="cs-CZ" altLang="cs-CZ" sz="2000" b="1" dirty="0"/>
          </a:p>
          <a:p>
            <a:pPr algn="just">
              <a:lnSpc>
                <a:spcPct val="90000"/>
              </a:lnSpc>
            </a:pPr>
            <a:r>
              <a:rPr lang="cs-CZ" altLang="cs-CZ" sz="2000" dirty="0"/>
              <a:t>návrh soudu může podat ten, </a:t>
            </a:r>
            <a:endParaRPr lang="cs-CZ" altLang="cs-CZ" sz="2000" dirty="0" smtClean="0"/>
          </a:p>
          <a:p>
            <a:pPr marL="0" indent="0" algn="just">
              <a:lnSpc>
                <a:spcPct val="90000"/>
              </a:lnSpc>
              <a:buNone/>
            </a:pPr>
            <a:r>
              <a:rPr lang="cs-CZ" altLang="cs-CZ" sz="2000" dirty="0"/>
              <a:t> </a:t>
            </a:r>
            <a:r>
              <a:rPr lang="cs-CZ" altLang="cs-CZ" sz="2000" dirty="0" smtClean="0"/>
              <a:t>     kdo </a:t>
            </a:r>
            <a:r>
              <a:rPr lang="cs-CZ" altLang="cs-CZ" sz="2000" dirty="0"/>
              <a:t>je přesvědčený o vhodnosti řešení </a:t>
            </a:r>
            <a:endParaRPr lang="cs-CZ" altLang="cs-CZ" sz="2000" dirty="0" smtClean="0"/>
          </a:p>
          <a:p>
            <a:pPr marL="0" indent="0" algn="just">
              <a:lnSpc>
                <a:spcPct val="90000"/>
              </a:lnSpc>
              <a:buNone/>
            </a:pPr>
            <a:r>
              <a:rPr lang="cs-CZ" altLang="cs-CZ" sz="2000" dirty="0"/>
              <a:t> </a:t>
            </a:r>
            <a:r>
              <a:rPr lang="cs-CZ" altLang="cs-CZ" sz="2000" dirty="0" smtClean="0"/>
              <a:t>     nařízením </a:t>
            </a:r>
            <a:r>
              <a:rPr lang="cs-CZ" altLang="cs-CZ" sz="2000" dirty="0"/>
              <a:t>ústavní  výchovy</a:t>
            </a:r>
          </a:p>
          <a:p>
            <a:pPr marL="0" lvl="0" indent="0">
              <a:buNone/>
            </a:pPr>
            <a:endParaRPr lang="cs-CZ" sz="2400" dirty="0"/>
          </a:p>
          <a:p>
            <a:pPr marL="0" lv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467544" y="404664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cs-CZ" sz="3600" b="1" dirty="0" smtClean="0"/>
              <a:t>Jak řešit zapeklité situace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244745"/>
            <a:ext cx="1368152" cy="2083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211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224136"/>
          </a:xfrm>
        </p:spPr>
        <p:txBody>
          <a:bodyPr>
            <a:normAutofit fontScale="90000"/>
          </a:bodyPr>
          <a:lstStyle/>
          <a:p>
            <a:pPr marL="0" indent="0"/>
            <a:r>
              <a:rPr lang="cs-CZ" sz="2700" dirty="0" smtClean="0">
                <a:solidFill>
                  <a:srgbClr val="FF0000"/>
                </a:solidFill>
              </a:rPr>
              <a:t/>
            </a:r>
            <a:br>
              <a:rPr lang="cs-CZ" sz="2700" dirty="0" smtClean="0">
                <a:solidFill>
                  <a:srgbClr val="FF0000"/>
                </a:solidFill>
              </a:rPr>
            </a:br>
            <a:r>
              <a:rPr lang="cs-CZ" sz="2700" dirty="0">
                <a:solidFill>
                  <a:srgbClr val="FF0000"/>
                </a:solidFill>
              </a:rPr>
              <a:t/>
            </a:r>
            <a:br>
              <a:rPr lang="cs-CZ" sz="2700" dirty="0">
                <a:solidFill>
                  <a:srgbClr val="FF0000"/>
                </a:solidFill>
              </a:rPr>
            </a:br>
            <a:r>
              <a:rPr lang="cs-CZ" sz="2700" dirty="0" smtClean="0">
                <a:solidFill>
                  <a:srgbClr val="FF0000"/>
                </a:solidFill>
              </a:rPr>
              <a:t/>
            </a:r>
            <a:br>
              <a:rPr lang="cs-CZ" sz="2700" dirty="0" smtClean="0">
                <a:solidFill>
                  <a:srgbClr val="FF0000"/>
                </a:solidFill>
              </a:rPr>
            </a:br>
            <a:r>
              <a:rPr lang="cs-CZ" sz="2700" dirty="0" smtClean="0">
                <a:solidFill>
                  <a:srgbClr val="FF0000"/>
                </a:solidFill>
              </a:rPr>
              <a:t>OSPOD + pedagogové = </a:t>
            </a:r>
            <a:r>
              <a:rPr lang="cs-CZ" sz="2800" b="1" dirty="0" smtClean="0">
                <a:solidFill>
                  <a:srgbClr val="FF0000"/>
                </a:solidFill>
              </a:rPr>
              <a:t>všichni </a:t>
            </a:r>
            <a:r>
              <a:rPr lang="cs-CZ" sz="2800" b="1" dirty="0">
                <a:solidFill>
                  <a:srgbClr val="FF0000"/>
                </a:solidFill>
              </a:rPr>
              <a:t>dodržujeme zákony, normy, úmluvy </a:t>
            </a:r>
            <a:r>
              <a:rPr lang="cs-CZ" sz="2800" b="1" dirty="0" smtClean="0">
                <a:solidFill>
                  <a:srgbClr val="FF0000"/>
                </a:solidFill>
              </a:rPr>
              <a:t/>
            </a:r>
            <a:br>
              <a:rPr lang="cs-CZ" sz="2800" b="1" dirty="0" smtClean="0">
                <a:solidFill>
                  <a:srgbClr val="FF0000"/>
                </a:solidFill>
              </a:rPr>
            </a:br>
            <a:r>
              <a:rPr lang="cs-CZ" sz="2000" dirty="0" smtClean="0">
                <a:solidFill>
                  <a:srgbClr val="FF0000"/>
                </a:solidFill>
              </a:rPr>
              <a:t>jdeme spolu, a přitom každý vidíme </a:t>
            </a:r>
            <a:r>
              <a:rPr lang="cs-CZ" sz="2000" dirty="0">
                <a:solidFill>
                  <a:srgbClr val="FF0000"/>
                </a:solidFill>
              </a:rPr>
              <a:t>situaci jinak</a:t>
            </a:r>
            <a:r>
              <a:rPr lang="cs-CZ" sz="2000" b="1" dirty="0"/>
              <a:t/>
            </a:r>
            <a:br>
              <a:rPr lang="cs-CZ" sz="2000" b="1" dirty="0"/>
            </a:b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2000" b="1" dirty="0"/>
              <a:t/>
            </a:r>
            <a:br>
              <a:rPr lang="cs-CZ" sz="2000" b="1" dirty="0"/>
            </a:br>
            <a:r>
              <a:rPr lang="cs-CZ" sz="2800" b="1" dirty="0">
                <a:solidFill>
                  <a:srgbClr val="FF0000"/>
                </a:solidFill>
              </a:rPr>
              <a:t>                                       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348880"/>
            <a:ext cx="8229600" cy="4464496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cs-CZ" sz="2300" b="1" dirty="0" smtClean="0"/>
              <a:t>Škola </a:t>
            </a:r>
            <a:r>
              <a:rPr lang="cs-CZ" sz="2300" dirty="0" smtClean="0"/>
              <a:t>– </a:t>
            </a:r>
            <a:r>
              <a:rPr lang="cs-CZ" sz="2200" dirty="0" smtClean="0"/>
              <a:t>na školu přestoupí z jiné školy Pepík. Pepík zapomíná pomůcky, nepřipravuje se do školy, nenosí domácí úlohy, ve škole vykřikuje, občas nepřijde vůbec, je zamlklý, při konfliktech se spolužáky řeší vše křikem a agresivitou, rodiče jsou neaktivní. Pepík se velmi zhoršuje hlavně v chování v průběhu 2. čtvrtletí </a:t>
            </a:r>
          </a:p>
          <a:p>
            <a:pPr marL="0" lvl="0" indent="0">
              <a:buNone/>
            </a:pPr>
            <a:r>
              <a:rPr lang="cs-CZ" sz="2300" dirty="0" smtClean="0"/>
              <a:t>                                                        x</a:t>
            </a:r>
            <a:endParaRPr lang="cs-CZ" sz="2300" dirty="0"/>
          </a:p>
          <a:p>
            <a:pPr marL="0" lvl="0" indent="0">
              <a:buNone/>
            </a:pPr>
            <a:r>
              <a:rPr lang="cs-CZ" sz="2300" b="1" dirty="0" smtClean="0"/>
              <a:t>OSPOD</a:t>
            </a:r>
            <a:r>
              <a:rPr lang="cs-CZ" sz="2300" dirty="0" smtClean="0"/>
              <a:t> – </a:t>
            </a:r>
            <a:r>
              <a:rPr lang="cs-CZ" sz="2200" dirty="0" smtClean="0"/>
              <a:t>na OSPOD je zaslán spis z jiného obvodu.  Rodina má dvě děti, prvního syna Pepíka. Matka porodila Pepíka v době její závislosti na návykových látkách, nechala ho v porodnici, chlapec byl nejdříve v pěstounské péči. Po několika letech si matka našla přítele a vzala si chlapce zpět. Matka měla s dalším partnerem druhé dítě, dceru. Rodinné vztahy byly neutěšené. Situace se vyhrotila v měsících listopad, prosinec, kdy přítel matku bil a děti byly svědky. Chlapec opakovaně brání matku. Matka odmítá od přítele odejít.</a:t>
            </a:r>
          </a:p>
          <a:p>
            <a:pPr marL="0" lvl="0" indent="0" algn="ctr">
              <a:buNone/>
            </a:pPr>
            <a:r>
              <a:rPr lang="cs-CZ" sz="2600" b="1" dirty="0" smtClean="0">
                <a:solidFill>
                  <a:srgbClr val="FF0000"/>
                </a:solidFill>
              </a:rPr>
              <a:t>Stejné dítě x každý bychom řešili situaci jinak + spolupráce =</a:t>
            </a:r>
          </a:p>
          <a:p>
            <a:pPr marL="0" lvl="0" indent="0" algn="ctr">
              <a:buNone/>
            </a:pPr>
            <a:r>
              <a:rPr lang="cs-CZ" sz="2600" b="1" dirty="0" smtClean="0">
                <a:solidFill>
                  <a:srgbClr val="FF0000"/>
                </a:solidFill>
              </a:rPr>
              <a:t> pořád se nám jedná o jedno dítě Pepíka</a:t>
            </a:r>
          </a:p>
          <a:p>
            <a:pPr marL="0" lvl="0" indent="0">
              <a:buNone/>
            </a:pPr>
            <a:endParaRPr lang="cs-CZ" sz="2000" dirty="0"/>
          </a:p>
          <a:p>
            <a:pPr marL="0" lv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67544" y="404664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cs-CZ" sz="3600" b="1" dirty="0" smtClean="0"/>
              <a:t>OSPOD a škola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3229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38944"/>
          </a:xfrm>
        </p:spPr>
        <p:txBody>
          <a:bodyPr>
            <a:noAutofit/>
          </a:bodyPr>
          <a:lstStyle/>
          <a:p>
            <a:r>
              <a:rPr lang="cs-CZ" sz="3600" b="1" dirty="0" smtClean="0"/>
              <a:t>Když se řekne OSPOD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nejsme zubaté ani ty, které kradou děti</a:t>
            </a:r>
          </a:p>
          <a:p>
            <a:r>
              <a:rPr lang="cs-CZ" sz="2400" dirty="0" smtClean="0"/>
              <a:t>nejsme sociálně aktivizační služba </a:t>
            </a:r>
          </a:p>
          <a:p>
            <a:r>
              <a:rPr lang="cs-CZ" sz="2400" dirty="0" smtClean="0"/>
              <a:t>nejsme inkvizicí pro děti a rodiče</a:t>
            </a:r>
          </a:p>
          <a:p>
            <a:endParaRPr lang="cs-CZ" sz="2400" dirty="0"/>
          </a:p>
          <a:p>
            <a:endParaRPr lang="cs-CZ" sz="2400" dirty="0" smtClean="0"/>
          </a:p>
          <a:p>
            <a:r>
              <a:rPr lang="cs-CZ" sz="2400" dirty="0"/>
              <a:t>jsme sociálně právní ochrana dětí</a:t>
            </a:r>
          </a:p>
          <a:p>
            <a:r>
              <a:rPr lang="cs-CZ" sz="2400" dirty="0" smtClean="0"/>
              <a:t>činnost primárně </a:t>
            </a:r>
            <a:r>
              <a:rPr lang="cs-CZ" sz="2400" dirty="0"/>
              <a:t>vymezená zákonem 359/1999 </a:t>
            </a:r>
            <a:r>
              <a:rPr lang="cs-CZ" sz="2400" dirty="0" smtClean="0"/>
              <a:t>Sb.</a:t>
            </a:r>
            <a:endParaRPr lang="cs-CZ" sz="2400" dirty="0"/>
          </a:p>
          <a:p>
            <a:r>
              <a:rPr lang="cs-CZ" sz="2400" dirty="0"/>
              <a:t>předním hlediskem je zájem a blaho dítěte, ochrana rodičovství a rodiny, vzájemné právo rodičů a dětí na výchovu a péči</a:t>
            </a:r>
          </a:p>
          <a:p>
            <a:r>
              <a:rPr lang="cs-CZ" sz="2400" dirty="0"/>
              <a:t>g</a:t>
            </a:r>
            <a:r>
              <a:rPr lang="cs-CZ" sz="2400" dirty="0" smtClean="0"/>
              <a:t>arance státu</a:t>
            </a:r>
            <a:endParaRPr lang="cs-CZ" sz="2400" dirty="0"/>
          </a:p>
          <a:p>
            <a:endParaRPr lang="cs-CZ" sz="2400" dirty="0" smtClean="0"/>
          </a:p>
          <a:p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268760"/>
            <a:ext cx="2363782" cy="2930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38916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8059" y="1268760"/>
            <a:ext cx="8229600" cy="54006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2300" b="1" dirty="0" smtClean="0"/>
              <a:t>OSPOD musí zachovávat mlčenlivost </a:t>
            </a:r>
            <a:r>
              <a:rPr lang="cs-CZ" altLang="cs-CZ" sz="2400" dirty="0" smtClean="0"/>
              <a:t> </a:t>
            </a:r>
            <a:r>
              <a:rPr lang="cs-CZ" altLang="cs-CZ" sz="2400" dirty="0"/>
              <a:t>o osobních </a:t>
            </a:r>
            <a:r>
              <a:rPr lang="cs-CZ" altLang="cs-CZ" sz="2400" dirty="0" smtClean="0"/>
              <a:t>údajích </a:t>
            </a:r>
            <a:r>
              <a:rPr lang="cs-CZ" altLang="cs-CZ" sz="2400" dirty="0"/>
              <a:t>v souladu </a:t>
            </a:r>
            <a:r>
              <a:rPr lang="cs-CZ" altLang="cs-CZ" sz="2400" dirty="0" smtClean="0"/>
              <a:t>s legislativou </a:t>
            </a:r>
            <a:r>
              <a:rPr lang="cs-CZ" altLang="cs-CZ" sz="2400" dirty="0"/>
              <a:t>– nikdo nesmí osobní údaje neoprávněně zpracovávat, neoprávněně sdělovat, ani jinak </a:t>
            </a:r>
            <a:r>
              <a:rPr lang="cs-CZ" altLang="cs-CZ" sz="2400" dirty="0" smtClean="0"/>
              <a:t>zpřístupňovat.</a:t>
            </a:r>
          </a:p>
          <a:p>
            <a:pPr marL="0" lvl="0" indent="0">
              <a:buNone/>
            </a:pPr>
            <a:endParaRPr lang="cs-CZ" sz="2300" b="1" dirty="0" smtClean="0"/>
          </a:p>
          <a:p>
            <a:pPr marL="0" lvl="0" indent="0">
              <a:buNone/>
            </a:pPr>
            <a:r>
              <a:rPr lang="cs-CZ" sz="2300" b="1" dirty="0" smtClean="0"/>
              <a:t>Veškeré informace se můžete dozvědět na případových konferencích (PK).</a:t>
            </a:r>
          </a:p>
          <a:p>
            <a:pPr marL="0" lvl="0" indent="0">
              <a:buNone/>
            </a:pPr>
            <a:r>
              <a:rPr lang="cs-CZ" sz="2300" b="1" dirty="0" smtClean="0"/>
              <a:t> </a:t>
            </a:r>
          </a:p>
          <a:p>
            <a:pPr marL="0" indent="0">
              <a:buNone/>
            </a:pPr>
            <a:r>
              <a:rPr lang="cs-CZ" sz="2400" dirty="0" smtClean="0"/>
              <a:t>Vaši </a:t>
            </a:r>
            <a:r>
              <a:rPr lang="cs-CZ" sz="2400" dirty="0"/>
              <a:t>účast na PK považujeme za </a:t>
            </a:r>
            <a:r>
              <a:rPr lang="cs-CZ" sz="2400" dirty="0" smtClean="0"/>
              <a:t>velmi důležitou - </a:t>
            </a:r>
            <a:r>
              <a:rPr lang="cs-CZ" sz="2400" dirty="0"/>
              <a:t>jste v úzkém </a:t>
            </a:r>
            <a:r>
              <a:rPr lang="cs-CZ" sz="2400" dirty="0" smtClean="0"/>
              <a:t>kontaktu s dítětem </a:t>
            </a:r>
            <a:r>
              <a:rPr lang="cs-CZ" sz="2400" dirty="0"/>
              <a:t>a svou odborností, zkušenostmi a postřehy můžete přispět </a:t>
            </a:r>
            <a:r>
              <a:rPr lang="cs-CZ" sz="2400" dirty="0" smtClean="0"/>
              <a:t>k </a:t>
            </a:r>
            <a:r>
              <a:rPr lang="cs-CZ" sz="2400" dirty="0"/>
              <a:t> vytvoření co nejoptimálnějšího výchovně vzdělávacího </a:t>
            </a:r>
            <a:r>
              <a:rPr lang="cs-CZ" sz="2400" dirty="0" smtClean="0"/>
              <a:t>prostředí pro dítě.</a:t>
            </a:r>
            <a:endParaRPr lang="cs-CZ" sz="2400" dirty="0"/>
          </a:p>
          <a:p>
            <a:pPr marL="0" lv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467544" y="404664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cs-CZ" sz="3600" b="1" dirty="0" smtClean="0"/>
              <a:t>OSPOD a škola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2010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8059" y="1988840"/>
            <a:ext cx="8229600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>
                <a:solidFill>
                  <a:srgbClr val="FF0000"/>
                </a:solidFill>
              </a:rPr>
              <a:t>Odbornost</a:t>
            </a:r>
            <a:r>
              <a:rPr lang="cs-CZ" sz="2400" dirty="0" smtClean="0"/>
              <a:t>  - pracovníci OSPOD jsou odborně vzdělaní a zvyšují si průběžně vlastní profesní kvalifikaci.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FF0000"/>
                </a:solidFill>
              </a:rPr>
              <a:t>Individuální přístup </a:t>
            </a:r>
            <a:r>
              <a:rPr lang="cs-CZ" sz="2400" dirty="0" smtClean="0"/>
              <a:t>- pracovníci OSPOD přistupují ke každému klientovi či rodině individuálně .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FF0000"/>
                </a:solidFill>
              </a:rPr>
              <a:t>Respekt</a:t>
            </a:r>
            <a:r>
              <a:rPr lang="cs-CZ" sz="2400" dirty="0" smtClean="0"/>
              <a:t> - činnost  OSPOD respektuje potřeby klientů, rodin.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FF0000"/>
                </a:solidFill>
              </a:rPr>
              <a:t>Nestrannost</a:t>
            </a:r>
            <a:r>
              <a:rPr lang="cs-CZ" sz="2400" dirty="0" smtClean="0"/>
              <a:t> - pracovníci OSPOD udržují nestranný postoj při řešení situace.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FF0000"/>
                </a:solidFill>
              </a:rPr>
              <a:t>Mlčenlivost </a:t>
            </a:r>
            <a:r>
              <a:rPr lang="cs-CZ" sz="2400" dirty="0" smtClean="0"/>
              <a:t>- pracovníci OSPOD zachovávají mlčenlivost mimo i mimo výkon své činnosti. 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FF0000"/>
                </a:solidFill>
              </a:rPr>
              <a:t>Podpora aktivního přístupu </a:t>
            </a:r>
            <a:r>
              <a:rPr lang="cs-CZ" sz="2400" dirty="0" smtClean="0"/>
              <a:t>- v rámci své činnosti podporují pracovníci OSPOD klienty ve vlastním aktivním řešení potíží. 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67544" y="404664"/>
            <a:ext cx="82296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cs-CZ" sz="3600" b="1" dirty="0" smtClean="0"/>
              <a:t>Závěrem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23528" y="1124744"/>
            <a:ext cx="2736304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cs-CZ" sz="3600" b="1" dirty="0" smtClean="0">
                <a:solidFill>
                  <a:srgbClr val="FF0000"/>
                </a:solidFill>
              </a:rPr>
              <a:t>Naše zásady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5028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Kontakty dalších služeb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cs-CZ" sz="1100" b="1" dirty="0" smtClean="0"/>
              <a:t>*) </a:t>
            </a:r>
            <a:r>
              <a:rPr lang="cs-CZ" sz="1100" b="1" u="sng" dirty="0" smtClean="0"/>
              <a:t> Dětská </a:t>
            </a:r>
            <a:r>
              <a:rPr lang="cs-CZ" sz="1100" b="1" u="sng" dirty="0"/>
              <a:t>a dorostová psychiatrie</a:t>
            </a:r>
            <a:endParaRPr lang="cs-CZ" sz="1100" dirty="0"/>
          </a:p>
          <a:p>
            <a:pPr marL="0" indent="0">
              <a:buNone/>
            </a:pPr>
            <a:r>
              <a:rPr lang="cs-CZ" sz="1100" dirty="0" smtClean="0"/>
              <a:t>     Městská </a:t>
            </a:r>
            <a:r>
              <a:rPr lang="cs-CZ" sz="1100" dirty="0"/>
              <a:t>poliklinika Otrokovice</a:t>
            </a:r>
          </a:p>
          <a:p>
            <a:pPr marL="0" indent="0">
              <a:buNone/>
            </a:pPr>
            <a:r>
              <a:rPr lang="cs-CZ" sz="1100" b="1" dirty="0" smtClean="0"/>
              <a:t>     MUDr</a:t>
            </a:r>
            <a:r>
              <a:rPr lang="cs-CZ" sz="1100" b="1" dirty="0"/>
              <a:t>. Březíková Alena – 577 922 056</a:t>
            </a:r>
            <a:endParaRPr lang="cs-CZ" sz="1100" dirty="0"/>
          </a:p>
          <a:p>
            <a:pPr marL="0" indent="0">
              <a:buNone/>
            </a:pPr>
            <a:r>
              <a:rPr lang="cs-CZ" sz="1100" dirty="0"/>
              <a:t>	</a:t>
            </a:r>
            <a:r>
              <a:rPr lang="cs-CZ" sz="1100" dirty="0" smtClean="0"/>
              <a:t> </a:t>
            </a:r>
            <a:endParaRPr lang="cs-CZ" sz="1100" dirty="0"/>
          </a:p>
          <a:p>
            <a:pPr marL="0" indent="0">
              <a:buNone/>
            </a:pPr>
            <a:r>
              <a:rPr lang="cs-CZ" sz="1100" b="1" dirty="0" smtClean="0"/>
              <a:t>*) </a:t>
            </a:r>
            <a:r>
              <a:rPr lang="cs-CZ" sz="1100" b="1" u="sng" dirty="0" smtClean="0"/>
              <a:t>Speciálně-pedagogické </a:t>
            </a:r>
            <a:r>
              <a:rPr lang="cs-CZ" sz="1100" b="1" u="sng" dirty="0"/>
              <a:t>centrum pro žáky s vadami </a:t>
            </a:r>
            <a:endParaRPr lang="cs-CZ" sz="1100" b="1" u="sng" dirty="0" smtClean="0"/>
          </a:p>
          <a:p>
            <a:pPr marL="0" indent="0">
              <a:buNone/>
            </a:pPr>
            <a:r>
              <a:rPr lang="cs-CZ" sz="1100" b="1" dirty="0"/>
              <a:t> </a:t>
            </a:r>
            <a:r>
              <a:rPr lang="cs-CZ" sz="1100" b="1" dirty="0" smtClean="0"/>
              <a:t>  </a:t>
            </a:r>
            <a:r>
              <a:rPr lang="cs-CZ" sz="1100" b="1" u="sng" dirty="0" smtClean="0"/>
              <a:t> řeči  (</a:t>
            </a:r>
            <a:r>
              <a:rPr lang="cs-CZ" sz="1100" b="1" u="sng" dirty="0"/>
              <a:t>SPC)</a:t>
            </a:r>
            <a:endParaRPr lang="cs-CZ" sz="1100" dirty="0"/>
          </a:p>
          <a:p>
            <a:pPr marL="0" indent="0">
              <a:buNone/>
            </a:pPr>
            <a:r>
              <a:rPr lang="cs-CZ" sz="1100" dirty="0" smtClean="0"/>
              <a:t>    </a:t>
            </a:r>
            <a:r>
              <a:rPr lang="cs-CZ" sz="1100" dirty="0" err="1" smtClean="0"/>
              <a:t>Uh.Hradiště</a:t>
            </a:r>
            <a:r>
              <a:rPr lang="cs-CZ" sz="1100" dirty="0"/>
              <a:t>, Zelené nám. </a:t>
            </a:r>
            <a:r>
              <a:rPr lang="cs-CZ" sz="1100" dirty="0" smtClean="0"/>
              <a:t>1292     </a:t>
            </a:r>
            <a:endParaRPr lang="cs-CZ" sz="1100" dirty="0"/>
          </a:p>
          <a:p>
            <a:pPr marL="0" indent="0">
              <a:buNone/>
            </a:pPr>
            <a:r>
              <a:rPr lang="cs-CZ" sz="1100" b="1" dirty="0" smtClean="0"/>
              <a:t>     Mgr</a:t>
            </a:r>
            <a:r>
              <a:rPr lang="cs-CZ" sz="1100" b="1" dirty="0"/>
              <a:t>. Světlana Vaňková -  572 503 969 (logoped)</a:t>
            </a:r>
            <a:endParaRPr lang="cs-CZ" sz="1100" dirty="0"/>
          </a:p>
          <a:p>
            <a:pPr marL="0" indent="0">
              <a:buNone/>
            </a:pPr>
            <a:r>
              <a:rPr lang="cs-CZ" sz="1100" b="1" dirty="0" smtClean="0"/>
              <a:t>     Mgr</a:t>
            </a:r>
            <a:r>
              <a:rPr lang="cs-CZ" sz="1100" b="1" dirty="0"/>
              <a:t>. Iva Chudobová – 572 503 970 (logoped)</a:t>
            </a:r>
            <a:endParaRPr lang="cs-CZ" sz="1100" dirty="0"/>
          </a:p>
          <a:p>
            <a:pPr marL="0" indent="0">
              <a:buNone/>
            </a:pPr>
            <a:r>
              <a:rPr lang="cs-CZ" sz="1100" b="1" dirty="0"/>
              <a:t>     </a:t>
            </a:r>
            <a:r>
              <a:rPr lang="cs-CZ" sz="1100" b="1" dirty="0" smtClean="0"/>
              <a:t>Mgr</a:t>
            </a:r>
            <a:r>
              <a:rPr lang="cs-CZ" sz="1100" b="1" dirty="0"/>
              <a:t>. Petra Hrouzková – 572 501 367 (logoped)</a:t>
            </a:r>
            <a:endParaRPr lang="cs-CZ" sz="1100" dirty="0"/>
          </a:p>
          <a:p>
            <a:pPr marL="0" indent="0">
              <a:buNone/>
            </a:pPr>
            <a:r>
              <a:rPr lang="cs-CZ" sz="1100" b="1" dirty="0" smtClean="0"/>
              <a:t>     Mgr</a:t>
            </a:r>
            <a:r>
              <a:rPr lang="cs-CZ" sz="1100" b="1" dirty="0"/>
              <a:t>. Jana </a:t>
            </a:r>
            <a:r>
              <a:rPr lang="cs-CZ" sz="1100" b="1" dirty="0" err="1"/>
              <a:t>Dinčic</a:t>
            </a:r>
            <a:r>
              <a:rPr lang="cs-CZ" sz="1100" b="1" dirty="0"/>
              <a:t> – 572 503 962 (psycholog)</a:t>
            </a:r>
            <a:endParaRPr lang="cs-CZ" sz="1100" dirty="0"/>
          </a:p>
          <a:p>
            <a:pPr marL="0" indent="0">
              <a:buNone/>
            </a:pPr>
            <a:r>
              <a:rPr lang="cs-CZ" sz="1100" b="1" dirty="0"/>
              <a:t> </a:t>
            </a:r>
            <a:r>
              <a:rPr lang="cs-CZ" sz="1100" b="1" dirty="0" smtClean="0"/>
              <a:t> </a:t>
            </a:r>
            <a:endParaRPr lang="cs-CZ" sz="1100" dirty="0"/>
          </a:p>
          <a:p>
            <a:pPr marL="0" indent="0">
              <a:buNone/>
            </a:pPr>
            <a:r>
              <a:rPr lang="cs-CZ" sz="1100" b="1" dirty="0" smtClean="0"/>
              <a:t>*) </a:t>
            </a:r>
            <a:r>
              <a:rPr lang="cs-CZ" sz="1100" b="1" u="sng" dirty="0" err="1" smtClean="0"/>
              <a:t>Pedagogicko</a:t>
            </a:r>
            <a:r>
              <a:rPr lang="cs-CZ" sz="1100" b="1" u="sng" dirty="0" smtClean="0"/>
              <a:t> </a:t>
            </a:r>
            <a:r>
              <a:rPr lang="cs-CZ" sz="1100" b="1" u="sng" dirty="0"/>
              <a:t>– psychologická poradna</a:t>
            </a:r>
            <a:endParaRPr lang="cs-CZ" sz="1100" dirty="0"/>
          </a:p>
          <a:p>
            <a:pPr marL="0" indent="0">
              <a:buNone/>
            </a:pPr>
            <a:r>
              <a:rPr lang="cs-CZ" sz="1100" b="1" dirty="0" smtClean="0"/>
              <a:t>     - </a:t>
            </a:r>
            <a:r>
              <a:rPr lang="cs-CZ" sz="1100" b="1" dirty="0"/>
              <a:t>572 551 352, 572 570 346,  </a:t>
            </a:r>
            <a:r>
              <a:rPr lang="cs-CZ" sz="1100" dirty="0" err="1"/>
              <a:t>Uh.Hradiště</a:t>
            </a:r>
            <a:r>
              <a:rPr lang="cs-CZ" sz="1100" dirty="0"/>
              <a:t>, Františkánská </a:t>
            </a:r>
          </a:p>
          <a:p>
            <a:pPr marL="0" indent="0">
              <a:buNone/>
            </a:pPr>
            <a:r>
              <a:rPr lang="cs-CZ" sz="1100" b="1" dirty="0"/>
              <a:t> </a:t>
            </a:r>
            <a:endParaRPr lang="cs-CZ" sz="1100" dirty="0"/>
          </a:p>
          <a:p>
            <a:pPr marL="0" indent="0">
              <a:buNone/>
            </a:pPr>
            <a:r>
              <a:rPr lang="cs-CZ" sz="1100" b="1" dirty="0" smtClean="0"/>
              <a:t>*) </a:t>
            </a:r>
            <a:r>
              <a:rPr lang="cs-CZ" sz="1100" b="1" u="sng" dirty="0" smtClean="0"/>
              <a:t>Středisko </a:t>
            </a:r>
            <a:r>
              <a:rPr lang="cs-CZ" sz="1100" b="1" u="sng" dirty="0"/>
              <a:t>výchovné péče  HELP- SVP</a:t>
            </a:r>
            <a:endParaRPr lang="cs-CZ" sz="1100" dirty="0"/>
          </a:p>
          <a:p>
            <a:pPr marL="0" indent="0">
              <a:buNone/>
            </a:pPr>
            <a:r>
              <a:rPr lang="cs-CZ" sz="1100" b="1" dirty="0" smtClean="0"/>
              <a:t>    - </a:t>
            </a:r>
            <a:r>
              <a:rPr lang="cs-CZ" sz="1100" b="1" dirty="0"/>
              <a:t>572 564 520, </a:t>
            </a:r>
            <a:r>
              <a:rPr lang="cs-CZ" sz="1100" dirty="0" err="1"/>
              <a:t>Uh.Hradiště</a:t>
            </a:r>
            <a:r>
              <a:rPr lang="cs-CZ" sz="1100" dirty="0"/>
              <a:t>, Zelené nám. </a:t>
            </a:r>
            <a:r>
              <a:rPr lang="cs-CZ" sz="1100" dirty="0" smtClean="0"/>
              <a:t>1292 </a:t>
            </a:r>
            <a:endParaRPr lang="cs-CZ" sz="1100" dirty="0"/>
          </a:p>
          <a:p>
            <a:pPr marL="0" indent="0">
              <a:buNone/>
            </a:pPr>
            <a:r>
              <a:rPr lang="cs-CZ" sz="1100" b="1" dirty="0"/>
              <a:t> </a:t>
            </a:r>
            <a:endParaRPr lang="cs-CZ" sz="1100" dirty="0"/>
          </a:p>
          <a:p>
            <a:pPr marL="0" indent="0">
              <a:buNone/>
            </a:pPr>
            <a:r>
              <a:rPr lang="cs-CZ" sz="1100" b="1" dirty="0" smtClean="0"/>
              <a:t>*)  </a:t>
            </a:r>
            <a:r>
              <a:rPr lang="cs-CZ" sz="1100" b="1" u="sng" dirty="0" smtClean="0"/>
              <a:t>Psychiatr </a:t>
            </a:r>
            <a:r>
              <a:rPr lang="cs-CZ" sz="1100" b="1" u="sng" dirty="0"/>
              <a:t>pro dospělé</a:t>
            </a:r>
            <a:endParaRPr lang="cs-CZ" sz="1100" dirty="0"/>
          </a:p>
          <a:p>
            <a:pPr marL="0" indent="0">
              <a:buNone/>
            </a:pPr>
            <a:r>
              <a:rPr lang="cs-CZ" sz="1100" b="1" dirty="0" smtClean="0"/>
              <a:t>      MUDr</a:t>
            </a:r>
            <a:r>
              <a:rPr lang="cs-CZ" sz="1100" b="1" dirty="0"/>
              <a:t>. Hošková Vlasta – 572 551 330, </a:t>
            </a:r>
            <a:r>
              <a:rPr lang="cs-CZ" sz="1100" dirty="0" err="1"/>
              <a:t>Uh.Hradiště</a:t>
            </a:r>
            <a:r>
              <a:rPr lang="cs-CZ" sz="1100" dirty="0"/>
              <a:t>, </a:t>
            </a:r>
            <a:r>
              <a:rPr lang="cs-CZ" sz="1100" dirty="0" smtClean="0"/>
              <a:t> </a:t>
            </a:r>
          </a:p>
          <a:p>
            <a:pPr marL="0" indent="0">
              <a:buNone/>
            </a:pPr>
            <a:r>
              <a:rPr lang="cs-CZ" sz="1100" dirty="0" smtClean="0"/>
              <a:t>      Františkánská </a:t>
            </a:r>
            <a:r>
              <a:rPr lang="cs-CZ" sz="1100" dirty="0"/>
              <a:t>163</a:t>
            </a:r>
          </a:p>
          <a:p>
            <a:pPr marL="0" indent="0">
              <a:buNone/>
            </a:pPr>
            <a:r>
              <a:rPr lang="cs-CZ" sz="1100" b="1" dirty="0" smtClean="0"/>
              <a:t>      MUDr</a:t>
            </a:r>
            <a:r>
              <a:rPr lang="cs-CZ" sz="1100" b="1" dirty="0"/>
              <a:t>. Kašpárek Josef – 572 540 690, </a:t>
            </a:r>
            <a:r>
              <a:rPr lang="cs-CZ" sz="1100" dirty="0" err="1"/>
              <a:t>Uh.Hradiště</a:t>
            </a:r>
            <a:r>
              <a:rPr lang="cs-CZ" sz="1100" dirty="0"/>
              <a:t>, </a:t>
            </a:r>
            <a:r>
              <a:rPr lang="cs-CZ" sz="1100" dirty="0" smtClean="0"/>
              <a:t> </a:t>
            </a:r>
          </a:p>
          <a:p>
            <a:pPr marL="0" indent="0">
              <a:buNone/>
            </a:pPr>
            <a:r>
              <a:rPr lang="cs-CZ" sz="1100" dirty="0" smtClean="0"/>
              <a:t>      Vodní </a:t>
            </a:r>
            <a:r>
              <a:rPr lang="cs-CZ" sz="1100" dirty="0"/>
              <a:t>13</a:t>
            </a:r>
          </a:p>
          <a:p>
            <a:pPr marL="0" indent="0">
              <a:buNone/>
            </a:pPr>
            <a:r>
              <a:rPr lang="cs-CZ" sz="1100" b="1" dirty="0" smtClean="0"/>
              <a:t>      MUDr</a:t>
            </a:r>
            <a:r>
              <a:rPr lang="cs-CZ" sz="1100" b="1" dirty="0"/>
              <a:t>. Hronová Soňa – 739 084 357, </a:t>
            </a:r>
            <a:r>
              <a:rPr lang="cs-CZ" sz="1100" dirty="0" err="1"/>
              <a:t>Uh.Hradiště</a:t>
            </a:r>
            <a:r>
              <a:rPr lang="cs-CZ" sz="1100" dirty="0" smtClean="0"/>
              <a:t>,</a:t>
            </a:r>
          </a:p>
          <a:p>
            <a:pPr marL="0" indent="0">
              <a:buNone/>
            </a:pPr>
            <a:r>
              <a:rPr lang="cs-CZ" sz="1100" b="1" dirty="0" smtClean="0"/>
              <a:t>      Vodní </a:t>
            </a:r>
            <a:r>
              <a:rPr lang="cs-CZ" sz="1100" b="1" dirty="0"/>
              <a:t>13</a:t>
            </a:r>
          </a:p>
          <a:p>
            <a:pPr marL="0" indent="0">
              <a:buNone/>
            </a:pPr>
            <a:r>
              <a:rPr lang="cs-CZ" sz="1100" b="1" dirty="0"/>
              <a:t> </a:t>
            </a:r>
          </a:p>
          <a:p>
            <a:pPr marL="0" indent="0">
              <a:buNone/>
            </a:pPr>
            <a:r>
              <a:rPr lang="cs-CZ" sz="1100" b="1" dirty="0" smtClean="0"/>
              <a:t>*)  </a:t>
            </a:r>
            <a:r>
              <a:rPr lang="cs-CZ" sz="1100" b="1" u="sng" dirty="0" smtClean="0"/>
              <a:t>Psycholog </a:t>
            </a:r>
            <a:r>
              <a:rPr lang="cs-CZ" sz="1100" b="1" u="sng" dirty="0"/>
              <a:t>pro dospělé</a:t>
            </a:r>
            <a:endParaRPr lang="cs-CZ" sz="1100" b="1" dirty="0"/>
          </a:p>
          <a:p>
            <a:pPr marL="0" indent="0">
              <a:buNone/>
            </a:pPr>
            <a:r>
              <a:rPr lang="cs-CZ" sz="1100" b="1" dirty="0" smtClean="0"/>
              <a:t>     PhDr</a:t>
            </a:r>
            <a:r>
              <a:rPr lang="cs-CZ" sz="1100" b="1" dirty="0"/>
              <a:t>. Hořáková Hana – 572 555 346, </a:t>
            </a:r>
            <a:r>
              <a:rPr lang="cs-CZ" sz="1100" b="1" dirty="0" err="1"/>
              <a:t>Uh.Hradiště</a:t>
            </a:r>
            <a:r>
              <a:rPr lang="cs-CZ" sz="1100" b="1" dirty="0"/>
              <a:t>, ul. </a:t>
            </a:r>
            <a:endParaRPr lang="cs-CZ" sz="1100" b="1" dirty="0" smtClean="0"/>
          </a:p>
          <a:p>
            <a:pPr marL="0" indent="0">
              <a:buNone/>
            </a:pPr>
            <a:r>
              <a:rPr lang="cs-CZ" sz="1100" b="1" dirty="0"/>
              <a:t> </a:t>
            </a:r>
            <a:r>
              <a:rPr lang="cs-CZ" sz="1100" b="1" dirty="0" smtClean="0"/>
              <a:t>    Františkánská </a:t>
            </a:r>
            <a:r>
              <a:rPr lang="cs-CZ" sz="1100" b="1" dirty="0"/>
              <a:t>163</a:t>
            </a:r>
          </a:p>
          <a:p>
            <a:pPr marL="0" indent="0">
              <a:buNone/>
            </a:pPr>
            <a:r>
              <a:rPr lang="cs-CZ" sz="1100" b="1" dirty="0"/>
              <a:t>  </a:t>
            </a:r>
          </a:p>
          <a:p>
            <a:pPr marL="0" indent="0">
              <a:buNone/>
            </a:pPr>
            <a:r>
              <a:rPr lang="cs-CZ" sz="1100" b="1" dirty="0"/>
              <a:t>*) </a:t>
            </a:r>
            <a:r>
              <a:rPr lang="cs-CZ" sz="1100" b="1" dirty="0" smtClean="0"/>
              <a:t>P</a:t>
            </a:r>
            <a:r>
              <a:rPr lang="cs-CZ" sz="1100" b="1" u="sng" dirty="0" smtClean="0"/>
              <a:t>oradna </a:t>
            </a:r>
            <a:r>
              <a:rPr lang="cs-CZ" sz="1100" b="1" u="sng" dirty="0"/>
              <a:t>pro rodinu, manželství a  mezilidské vztahy, </a:t>
            </a:r>
            <a:endParaRPr lang="cs-CZ" sz="1100" b="1" u="sng" dirty="0" smtClean="0"/>
          </a:p>
          <a:p>
            <a:pPr marL="0" indent="0">
              <a:buNone/>
            </a:pPr>
            <a:r>
              <a:rPr lang="cs-CZ" sz="1100" b="1" dirty="0"/>
              <a:t> </a:t>
            </a:r>
            <a:r>
              <a:rPr lang="cs-CZ" sz="1100" b="1" dirty="0" smtClean="0"/>
              <a:t>     </a:t>
            </a:r>
            <a:r>
              <a:rPr lang="cs-CZ" sz="1100" b="1" u="sng" dirty="0" smtClean="0"/>
              <a:t>Intervenční   centrum  </a:t>
            </a:r>
          </a:p>
          <a:p>
            <a:pPr marL="0" indent="0">
              <a:buNone/>
            </a:pPr>
            <a:r>
              <a:rPr lang="cs-CZ" sz="1100" b="1" dirty="0"/>
              <a:t> </a:t>
            </a:r>
            <a:r>
              <a:rPr lang="cs-CZ" sz="1100" b="1" dirty="0" smtClean="0"/>
              <a:t>      </a:t>
            </a:r>
            <a:r>
              <a:rPr lang="cs-CZ" sz="1100" b="1" u="sng" dirty="0" smtClean="0">
                <a:hlinkClick r:id="rId3"/>
              </a:rPr>
              <a:t>poradna.uh@centrum-poradenstvi.cz</a:t>
            </a:r>
            <a:endParaRPr lang="cs-CZ" sz="1100" b="1" dirty="0"/>
          </a:p>
          <a:p>
            <a:pPr marL="0" lvl="0" indent="0">
              <a:buNone/>
            </a:pPr>
            <a:r>
              <a:rPr lang="cs-CZ" sz="1100" b="1" dirty="0" smtClean="0"/>
              <a:t>      – </a:t>
            </a:r>
            <a:r>
              <a:rPr lang="cs-CZ" sz="1100" b="1" dirty="0"/>
              <a:t>572 555 330  , Uh. Hradiště, Františkánská 1256, </a:t>
            </a:r>
            <a:endParaRPr lang="cs-CZ" sz="1100" b="1" dirty="0" smtClean="0"/>
          </a:p>
          <a:p>
            <a:pPr marL="0" indent="0">
              <a:buNone/>
            </a:pPr>
            <a:endParaRPr lang="cs-CZ" sz="1100" b="1" dirty="0"/>
          </a:p>
          <a:p>
            <a:pPr marL="0" indent="0">
              <a:buNone/>
            </a:pPr>
            <a:r>
              <a:rPr lang="cs-CZ" sz="1100" b="1" dirty="0" smtClean="0"/>
              <a:t>*) </a:t>
            </a:r>
            <a:r>
              <a:rPr lang="cs-CZ" sz="1100" b="1" u="sng" dirty="0" smtClean="0"/>
              <a:t>Sociálně </a:t>
            </a:r>
            <a:r>
              <a:rPr lang="cs-CZ" sz="1100" b="1" u="sng" dirty="0"/>
              <a:t>aktivizační služba při Charitě  (SAS) </a:t>
            </a:r>
            <a:r>
              <a:rPr lang="cs-CZ" sz="1100" b="1" dirty="0" smtClean="0"/>
              <a:t>–</a:t>
            </a:r>
          </a:p>
          <a:p>
            <a:pPr marL="0" indent="0">
              <a:buNone/>
            </a:pPr>
            <a:r>
              <a:rPr lang="cs-CZ" sz="1100" b="1" dirty="0"/>
              <a:t> </a:t>
            </a:r>
            <a:r>
              <a:rPr lang="cs-CZ" sz="1100" b="1" dirty="0" smtClean="0"/>
              <a:t>    Centrum </a:t>
            </a:r>
            <a:r>
              <a:rPr lang="cs-CZ" sz="1100" b="1" dirty="0" err="1" smtClean="0"/>
              <a:t>sv.Sáry</a:t>
            </a:r>
            <a:endParaRPr lang="cs-CZ" sz="1100" b="1" dirty="0" smtClean="0"/>
          </a:p>
          <a:p>
            <a:pPr marL="0" indent="0">
              <a:buNone/>
            </a:pPr>
            <a:r>
              <a:rPr lang="cs-CZ" sz="1100" b="1" dirty="0" smtClean="0"/>
              <a:t>     - </a:t>
            </a:r>
            <a:r>
              <a:rPr lang="cs-CZ" sz="1100" b="1" dirty="0"/>
              <a:t>606 641 980, UH, Studentské náměstí 1531</a:t>
            </a:r>
          </a:p>
          <a:p>
            <a:pPr marL="0" indent="0">
              <a:buNone/>
            </a:pPr>
            <a:r>
              <a:rPr lang="cs-CZ" sz="1100" b="1" dirty="0"/>
              <a:t> </a:t>
            </a:r>
          </a:p>
          <a:p>
            <a:pPr marL="0" indent="0">
              <a:buNone/>
            </a:pPr>
            <a:r>
              <a:rPr lang="cs-CZ" sz="1100" b="1" dirty="0" smtClean="0"/>
              <a:t>*) </a:t>
            </a:r>
            <a:r>
              <a:rPr lang="cs-CZ" sz="1100" b="1" u="sng" dirty="0" smtClean="0"/>
              <a:t>Charita </a:t>
            </a:r>
            <a:r>
              <a:rPr lang="cs-CZ" sz="1100" b="1" u="sng" dirty="0" err="1"/>
              <a:t>Uh.Hradiště</a:t>
            </a:r>
            <a:r>
              <a:rPr lang="cs-CZ" sz="1100" b="1" dirty="0"/>
              <a:t> – 572 555 783</a:t>
            </a:r>
          </a:p>
          <a:p>
            <a:pPr marL="0" indent="0">
              <a:buNone/>
            </a:pPr>
            <a:r>
              <a:rPr lang="cs-CZ" sz="1100" b="1" dirty="0"/>
              <a:t> </a:t>
            </a:r>
          </a:p>
          <a:p>
            <a:pPr marL="0" indent="0">
              <a:buNone/>
            </a:pPr>
            <a:r>
              <a:rPr lang="cs-CZ" sz="1100" b="1" dirty="0" smtClean="0"/>
              <a:t>*)  </a:t>
            </a:r>
            <a:r>
              <a:rPr lang="cs-CZ" sz="1100" b="1" u="sng" dirty="0" smtClean="0"/>
              <a:t>Občanská </a:t>
            </a:r>
            <a:r>
              <a:rPr lang="cs-CZ" sz="1100" b="1" u="sng" dirty="0"/>
              <a:t>poradna Uherské Hradiště</a:t>
            </a:r>
            <a:endParaRPr lang="cs-CZ" sz="1100" b="1" dirty="0"/>
          </a:p>
          <a:p>
            <a:pPr marL="0" indent="0">
              <a:buNone/>
            </a:pPr>
            <a:r>
              <a:rPr lang="cs-CZ" sz="1100" b="1" dirty="0" smtClean="0"/>
              <a:t>     - </a:t>
            </a:r>
            <a:r>
              <a:rPr lang="cs-CZ" sz="1100" b="1" dirty="0"/>
              <a:t>572540723, 606453502, UH, Velehradská tř.181</a:t>
            </a:r>
          </a:p>
          <a:p>
            <a:pPr marL="0" indent="0">
              <a:buNone/>
            </a:pPr>
            <a:r>
              <a:rPr lang="cs-CZ" sz="1100" b="1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546247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Kontakty dalších služeb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1628800"/>
            <a:ext cx="4038600" cy="47525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100" b="1" dirty="0" smtClean="0"/>
              <a:t>*) </a:t>
            </a:r>
            <a:r>
              <a:rPr lang="cs-CZ" sz="1100" b="1" u="sng" dirty="0" smtClean="0"/>
              <a:t>Azylový dům</a:t>
            </a:r>
            <a:r>
              <a:rPr lang="cs-CZ" sz="1100" b="1" dirty="0" smtClean="0"/>
              <a:t>:   </a:t>
            </a:r>
            <a:r>
              <a:rPr lang="cs-CZ" sz="1100" b="1" dirty="0" err="1" smtClean="0"/>
              <a:t>Vésky</a:t>
            </a:r>
            <a:r>
              <a:rPr lang="cs-CZ" sz="1100" b="1" dirty="0" smtClean="0"/>
              <a:t>  </a:t>
            </a:r>
            <a:r>
              <a:rPr lang="cs-CZ" sz="1100" b="1" dirty="0"/>
              <a:t>572 503 675, popř. 777 076 </a:t>
            </a:r>
            <a:r>
              <a:rPr lang="cs-CZ" sz="1100" b="1" dirty="0" smtClean="0"/>
              <a:t>888</a:t>
            </a:r>
          </a:p>
          <a:p>
            <a:pPr marL="0" indent="0">
              <a:buNone/>
            </a:pPr>
            <a:r>
              <a:rPr lang="cs-CZ" sz="1100" b="1" dirty="0"/>
              <a:t> </a:t>
            </a:r>
            <a:r>
              <a:rPr lang="cs-CZ" sz="1100" b="1" dirty="0" smtClean="0"/>
              <a:t>                                 </a:t>
            </a:r>
            <a:r>
              <a:rPr lang="cs-CZ" sz="1100" b="1" dirty="0" err="1" smtClean="0"/>
              <a:t>Uh.Brod</a:t>
            </a:r>
            <a:r>
              <a:rPr lang="cs-CZ" sz="1100" b="1" dirty="0" smtClean="0"/>
              <a:t>   </a:t>
            </a:r>
            <a:r>
              <a:rPr lang="cs-CZ" sz="1100" b="1" dirty="0"/>
              <a:t>572 633 </a:t>
            </a:r>
            <a:r>
              <a:rPr lang="cs-CZ" sz="1100" b="1" dirty="0" smtClean="0"/>
              <a:t>105</a:t>
            </a:r>
          </a:p>
          <a:p>
            <a:pPr marL="0" indent="0">
              <a:buNone/>
            </a:pPr>
            <a:r>
              <a:rPr lang="cs-CZ" sz="1100" dirty="0" smtClean="0"/>
              <a:t>                                  </a:t>
            </a:r>
            <a:r>
              <a:rPr lang="cs-CZ" sz="1100" b="1" dirty="0" smtClean="0"/>
              <a:t>Vsetín  </a:t>
            </a:r>
            <a:r>
              <a:rPr lang="cs-CZ" sz="1100" b="1" dirty="0"/>
              <a:t>572 421 062</a:t>
            </a:r>
            <a:endParaRPr lang="cs-CZ" sz="1100" dirty="0"/>
          </a:p>
          <a:p>
            <a:pPr marL="0" indent="0">
              <a:buNone/>
            </a:pPr>
            <a:r>
              <a:rPr lang="cs-CZ" sz="1100" b="1" dirty="0" smtClean="0"/>
              <a:t>                                  Zlín  </a:t>
            </a:r>
            <a:r>
              <a:rPr lang="cs-CZ" sz="1100" b="1" dirty="0"/>
              <a:t>577 241 352 (734435379</a:t>
            </a:r>
            <a:r>
              <a:rPr lang="cs-CZ" sz="1100" b="1" dirty="0" smtClean="0"/>
              <a:t>)</a:t>
            </a:r>
          </a:p>
          <a:p>
            <a:pPr marL="0" indent="0">
              <a:buNone/>
            </a:pPr>
            <a:r>
              <a:rPr lang="cs-CZ" sz="1100" b="1" dirty="0" smtClean="0"/>
              <a:t>                                  Otrokovice  </a:t>
            </a:r>
            <a:r>
              <a:rPr lang="cs-CZ" sz="1100" b="1" dirty="0"/>
              <a:t>577 932 </a:t>
            </a:r>
            <a:r>
              <a:rPr lang="cs-CZ" sz="1100" b="1" dirty="0" smtClean="0"/>
              <a:t>388</a:t>
            </a:r>
          </a:p>
          <a:p>
            <a:pPr marL="0" indent="0">
              <a:buNone/>
            </a:pPr>
            <a:r>
              <a:rPr lang="cs-CZ" sz="1100" b="1" dirty="0" smtClean="0"/>
              <a:t>                                   Kroměříž  </a:t>
            </a:r>
            <a:r>
              <a:rPr lang="cs-CZ" sz="1100" b="1" dirty="0"/>
              <a:t>573 335 528</a:t>
            </a:r>
            <a:endParaRPr lang="cs-CZ" sz="1100" dirty="0"/>
          </a:p>
          <a:p>
            <a:pPr marL="0" indent="0">
              <a:buNone/>
            </a:pPr>
            <a:r>
              <a:rPr lang="cs-CZ" sz="1100" b="1" dirty="0" smtClean="0"/>
              <a:t>                                   Val</a:t>
            </a:r>
            <a:r>
              <a:rPr lang="cs-CZ" sz="1100" b="1" dirty="0"/>
              <a:t>. </a:t>
            </a:r>
            <a:r>
              <a:rPr lang="cs-CZ" sz="1100" b="1" dirty="0" smtClean="0"/>
              <a:t>Meziříčí  </a:t>
            </a:r>
            <a:r>
              <a:rPr lang="cs-CZ" sz="1100" b="1" dirty="0"/>
              <a:t>571 616 </a:t>
            </a:r>
            <a:r>
              <a:rPr lang="cs-CZ" sz="1100" b="1" dirty="0" smtClean="0"/>
              <a:t>657</a:t>
            </a:r>
          </a:p>
          <a:p>
            <a:pPr marL="0" indent="0">
              <a:buNone/>
            </a:pPr>
            <a:r>
              <a:rPr lang="cs-CZ" sz="1100" b="1" dirty="0" smtClean="0"/>
              <a:t>                                   Jihlava  </a:t>
            </a:r>
            <a:r>
              <a:rPr lang="cs-CZ" sz="1100" b="1" dirty="0"/>
              <a:t>657 331 452</a:t>
            </a:r>
            <a:endParaRPr lang="cs-CZ" sz="1100" dirty="0"/>
          </a:p>
          <a:p>
            <a:pPr marL="0" indent="0">
              <a:buNone/>
            </a:pPr>
            <a:r>
              <a:rPr lang="cs-CZ" sz="1100" b="1" dirty="0"/>
              <a:t>  </a:t>
            </a:r>
            <a:endParaRPr lang="cs-CZ" sz="1100" dirty="0"/>
          </a:p>
          <a:p>
            <a:pPr marL="0" indent="0">
              <a:buNone/>
            </a:pPr>
            <a:r>
              <a:rPr lang="cs-CZ" sz="1100" b="1" dirty="0" smtClean="0"/>
              <a:t>*) </a:t>
            </a:r>
            <a:r>
              <a:rPr lang="cs-CZ" sz="1100" b="1" u="sng" dirty="0" smtClean="0"/>
              <a:t>Intervenční </a:t>
            </a:r>
            <a:r>
              <a:rPr lang="cs-CZ" sz="1100" b="1" u="sng" dirty="0"/>
              <a:t>centrum pro osoby ohrožené domácím násilím</a:t>
            </a:r>
            <a:r>
              <a:rPr lang="cs-CZ" sz="1100" b="1" dirty="0"/>
              <a:t> </a:t>
            </a:r>
            <a:endParaRPr lang="cs-CZ" sz="1100" dirty="0"/>
          </a:p>
          <a:p>
            <a:pPr marL="0" indent="0">
              <a:buNone/>
            </a:pPr>
            <a:r>
              <a:rPr lang="cs-CZ" sz="1100" b="1" dirty="0"/>
              <a:t>– 577 018 265, </a:t>
            </a:r>
            <a:r>
              <a:rPr lang="cs-CZ" sz="1100" b="1" u="sng" dirty="0">
                <a:hlinkClick r:id="rId2"/>
              </a:rPr>
              <a:t>www.poradanazlin.cz</a:t>
            </a:r>
            <a:r>
              <a:rPr lang="cs-CZ" sz="1100" b="1" dirty="0"/>
              <a:t>, </a:t>
            </a:r>
            <a:r>
              <a:rPr lang="cs-CZ" sz="1100" b="1" u="sng" dirty="0">
                <a:hlinkClick r:id="rId3"/>
              </a:rPr>
              <a:t>ic.zlin@seznam.cz</a:t>
            </a:r>
            <a:r>
              <a:rPr lang="cs-CZ" sz="1100" b="1" dirty="0"/>
              <a:t>, </a:t>
            </a:r>
            <a:r>
              <a:rPr lang="cs-CZ" sz="1100" dirty="0"/>
              <a:t>Zlín, U Náhonu </a:t>
            </a:r>
            <a:r>
              <a:rPr lang="cs-CZ" sz="1100" dirty="0" smtClean="0"/>
              <a:t>5208</a:t>
            </a:r>
            <a:r>
              <a:rPr lang="cs-CZ" sz="1100" dirty="0"/>
              <a:t> </a:t>
            </a:r>
          </a:p>
          <a:p>
            <a:pPr marL="0" indent="0">
              <a:buNone/>
            </a:pPr>
            <a:r>
              <a:rPr lang="cs-CZ" sz="1100" b="1" dirty="0" smtClean="0"/>
              <a:t>*) </a:t>
            </a:r>
            <a:r>
              <a:rPr lang="cs-CZ" sz="1100" b="1" u="sng" dirty="0" smtClean="0"/>
              <a:t>Centrum </a:t>
            </a:r>
            <a:r>
              <a:rPr lang="cs-CZ" sz="1100" b="1" u="sng" dirty="0"/>
              <a:t>poradenství pro rodinné a partnerské vztahy – mediace,</a:t>
            </a:r>
            <a:r>
              <a:rPr lang="cs-CZ" sz="1100" b="1" dirty="0"/>
              <a:t> </a:t>
            </a:r>
            <a:r>
              <a:rPr lang="cs-CZ" sz="1100" b="1" dirty="0" smtClean="0"/>
              <a:t>Zlín  - 577</a:t>
            </a:r>
            <a:r>
              <a:rPr lang="cs-CZ" sz="1100" b="1" dirty="0"/>
              <a:t> 210 808</a:t>
            </a:r>
            <a:r>
              <a:rPr lang="cs-CZ" sz="1100" dirty="0"/>
              <a:t>, Zlín, U Náhonu 5208</a:t>
            </a:r>
          </a:p>
          <a:p>
            <a:pPr marL="0" indent="0">
              <a:buNone/>
            </a:pPr>
            <a:r>
              <a:rPr lang="cs-CZ" sz="1100" b="1" dirty="0"/>
              <a:t> </a:t>
            </a:r>
            <a:r>
              <a:rPr lang="cs-CZ" sz="1100" b="1" dirty="0" smtClean="0"/>
              <a:t>*) </a:t>
            </a:r>
            <a:r>
              <a:rPr lang="cs-CZ" sz="1100" b="1" u="sng" dirty="0" smtClean="0"/>
              <a:t>Ordinace </a:t>
            </a:r>
            <a:r>
              <a:rPr lang="cs-CZ" sz="1100" b="1" u="sng" dirty="0"/>
              <a:t>klinické psychologie Zlín </a:t>
            </a:r>
            <a:r>
              <a:rPr lang="cs-CZ" sz="1100" b="1" dirty="0"/>
              <a:t>– 575570445  (pí Fojtíková, Kuželová)</a:t>
            </a:r>
            <a:endParaRPr lang="cs-CZ" sz="1100" dirty="0"/>
          </a:p>
          <a:p>
            <a:pPr marL="0" indent="0">
              <a:buNone/>
            </a:pPr>
            <a:r>
              <a:rPr lang="cs-CZ" sz="1100" b="1" dirty="0"/>
              <a:t> </a:t>
            </a:r>
            <a:r>
              <a:rPr lang="cs-CZ" sz="1100" b="1" dirty="0" smtClean="0"/>
              <a:t>*) </a:t>
            </a:r>
            <a:r>
              <a:rPr lang="cs-CZ" sz="1100" b="1" u="sng" dirty="0" smtClean="0"/>
              <a:t>Vztahové </a:t>
            </a:r>
            <a:r>
              <a:rPr lang="cs-CZ" sz="1100" b="1" u="sng" dirty="0"/>
              <a:t>a výchovné poradenství</a:t>
            </a:r>
            <a:r>
              <a:rPr lang="cs-CZ" sz="1100" dirty="0"/>
              <a:t> - </a:t>
            </a:r>
            <a:r>
              <a:rPr lang="cs-CZ" sz="1100" b="1" dirty="0"/>
              <a:t>Mgr. Milena Mikulková</a:t>
            </a:r>
            <a:endParaRPr lang="cs-CZ" sz="1100" dirty="0"/>
          </a:p>
          <a:p>
            <a:pPr marL="0" indent="0">
              <a:buNone/>
            </a:pPr>
            <a:r>
              <a:rPr lang="cs-CZ" sz="1100" dirty="0" smtClean="0"/>
              <a:t> Za </a:t>
            </a:r>
            <a:r>
              <a:rPr lang="cs-CZ" sz="1100" dirty="0"/>
              <a:t>Poštou 110, 698 01 Veselí nad Moravou</a:t>
            </a:r>
          </a:p>
          <a:p>
            <a:pPr marL="0" indent="0">
              <a:buNone/>
            </a:pPr>
            <a:r>
              <a:rPr lang="cs-CZ" sz="1100" b="1" dirty="0"/>
              <a:t> 605 011 336,518 323 631</a:t>
            </a:r>
            <a:r>
              <a:rPr lang="cs-CZ" sz="1100" dirty="0"/>
              <a:t>   mail : mikulkova@vztahove-poradenstvi.cz</a:t>
            </a:r>
          </a:p>
          <a:p>
            <a:pPr marL="0" indent="0">
              <a:buNone/>
            </a:pPr>
            <a:r>
              <a:rPr lang="cs-CZ" sz="1100" u="sng" dirty="0">
                <a:hlinkClick r:id="rId4"/>
              </a:rPr>
              <a:t>www.vztahove-poradenstvi.cz</a:t>
            </a:r>
            <a:endParaRPr lang="cs-CZ" sz="1100" dirty="0"/>
          </a:p>
          <a:p>
            <a:pPr marL="0" indent="0">
              <a:buNone/>
            </a:pPr>
            <a:r>
              <a:rPr lang="cs-CZ" sz="1100" dirty="0"/>
              <a:t> </a:t>
            </a:r>
            <a:r>
              <a:rPr lang="cs-CZ" sz="1100" b="1" dirty="0" smtClean="0"/>
              <a:t>*) </a:t>
            </a:r>
            <a:r>
              <a:rPr lang="cs-CZ" sz="1100" b="1" u="sng" dirty="0" smtClean="0"/>
              <a:t>FOD </a:t>
            </a:r>
            <a:r>
              <a:rPr lang="cs-CZ" sz="1100" b="1" u="sng" dirty="0"/>
              <a:t>Zlín – asistovaná setkání</a:t>
            </a:r>
            <a:endParaRPr lang="cs-CZ" sz="1100" dirty="0"/>
          </a:p>
          <a:p>
            <a:pPr marL="0" indent="0">
              <a:buNone/>
            </a:pPr>
            <a:r>
              <a:rPr lang="cs-CZ" sz="1100" b="1" dirty="0"/>
              <a:t> – 724567510, 724567509, 724567074</a:t>
            </a:r>
            <a:r>
              <a:rPr lang="cs-CZ" sz="1100" dirty="0"/>
              <a:t>, nám. </a:t>
            </a:r>
            <a:r>
              <a:rPr lang="cs-CZ" sz="1100" dirty="0" err="1"/>
              <a:t>T.G.Masaryka</a:t>
            </a:r>
            <a:r>
              <a:rPr lang="cs-CZ" sz="1100" dirty="0"/>
              <a:t> 2433, Zlín</a:t>
            </a:r>
          </a:p>
          <a:p>
            <a:pPr marL="0" indent="0">
              <a:buNone/>
            </a:pPr>
            <a:r>
              <a:rPr lang="cs-CZ" sz="1100" dirty="0"/>
              <a:t> </a:t>
            </a:r>
          </a:p>
          <a:p>
            <a:pPr marL="0" indent="0">
              <a:buNone/>
            </a:pPr>
            <a:endParaRPr lang="cs-CZ" sz="105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091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000" b="1" dirty="0" smtClean="0"/>
          </a:p>
          <a:p>
            <a:pPr marL="0" indent="0">
              <a:buNone/>
            </a:pPr>
            <a:r>
              <a:rPr lang="cs-CZ" sz="1000" b="1" dirty="0"/>
              <a:t>*) </a:t>
            </a:r>
            <a:r>
              <a:rPr lang="cs-CZ" sz="1100" b="1" u="sng" dirty="0" err="1"/>
              <a:t>Psychocentrum</a:t>
            </a:r>
            <a:r>
              <a:rPr lang="cs-CZ" sz="1100" b="1" u="sng" dirty="0"/>
              <a:t> Zlín</a:t>
            </a:r>
            <a:r>
              <a:rPr lang="cs-CZ" sz="1100" dirty="0"/>
              <a:t> (Koneční, Perničkovi)</a:t>
            </a:r>
          </a:p>
          <a:p>
            <a:pPr marL="0" indent="0">
              <a:buNone/>
            </a:pPr>
            <a:r>
              <a:rPr lang="cs-CZ" sz="1100" dirty="0" smtClean="0"/>
              <a:t>   - </a:t>
            </a:r>
            <a:r>
              <a:rPr lang="cs-CZ" sz="1100" b="1" dirty="0"/>
              <a:t>577 220 634, 737 038 850</a:t>
            </a:r>
            <a:r>
              <a:rPr lang="cs-CZ" sz="1100" dirty="0"/>
              <a:t>, </a:t>
            </a:r>
            <a:r>
              <a:rPr lang="cs-CZ" sz="1100" u="sng" dirty="0">
                <a:hlinkClick r:id="rId5"/>
              </a:rPr>
              <a:t>info@psychocentrumzlin.cz</a:t>
            </a:r>
            <a:r>
              <a:rPr lang="cs-CZ" sz="1100" dirty="0"/>
              <a:t>, </a:t>
            </a:r>
            <a:endParaRPr lang="cs-CZ" sz="1100" dirty="0" smtClean="0"/>
          </a:p>
          <a:p>
            <a:pPr marL="0" indent="0">
              <a:buNone/>
            </a:pPr>
            <a:r>
              <a:rPr lang="cs-CZ" sz="1100" dirty="0"/>
              <a:t> </a:t>
            </a:r>
            <a:r>
              <a:rPr lang="cs-CZ" sz="1100" dirty="0" smtClean="0"/>
              <a:t>   Osvoboditelů </a:t>
            </a:r>
            <a:r>
              <a:rPr lang="cs-CZ" sz="1100" dirty="0"/>
              <a:t>91</a:t>
            </a:r>
          </a:p>
          <a:p>
            <a:pPr marL="0" indent="0">
              <a:buNone/>
            </a:pPr>
            <a:r>
              <a:rPr lang="cs-CZ" sz="1100" dirty="0"/>
              <a:t> </a:t>
            </a:r>
            <a:r>
              <a:rPr lang="cs-CZ" sz="1100" b="1" dirty="0" smtClean="0"/>
              <a:t>*) </a:t>
            </a:r>
            <a:r>
              <a:rPr lang="cs-CZ" sz="1100" b="1" u="sng" dirty="0"/>
              <a:t>Nízkoprahové zařízení pro děti a mládež </a:t>
            </a:r>
            <a:r>
              <a:rPr lang="cs-CZ" sz="1100" b="1" u="sng" dirty="0" smtClean="0"/>
              <a:t>TULIP</a:t>
            </a:r>
          </a:p>
          <a:p>
            <a:pPr marL="0" indent="0">
              <a:buNone/>
            </a:pPr>
            <a:r>
              <a:rPr lang="cs-CZ" sz="1100" b="1" dirty="0" smtClean="0"/>
              <a:t>    - </a:t>
            </a:r>
            <a:r>
              <a:rPr lang="cs-CZ" sz="1100" b="1" dirty="0"/>
              <a:t>606 672 239, 725 520 998</a:t>
            </a:r>
            <a:r>
              <a:rPr lang="cs-CZ" sz="1100" dirty="0"/>
              <a:t>, UH, Nádražní 29</a:t>
            </a:r>
          </a:p>
          <a:p>
            <a:pPr marL="0" indent="0">
              <a:buNone/>
            </a:pPr>
            <a:r>
              <a:rPr lang="cs-CZ" sz="1100" dirty="0"/>
              <a:t> </a:t>
            </a:r>
            <a:r>
              <a:rPr lang="cs-CZ" sz="1100" b="1" dirty="0" smtClean="0"/>
              <a:t>*) </a:t>
            </a:r>
            <a:r>
              <a:rPr lang="cs-CZ" sz="1100" b="1" u="sng" dirty="0" err="1"/>
              <a:t>Charáč</a:t>
            </a:r>
            <a:r>
              <a:rPr lang="cs-CZ" sz="1100" b="1" u="sng" dirty="0"/>
              <a:t> – kontaktní centrum</a:t>
            </a:r>
            <a:r>
              <a:rPr lang="cs-CZ" sz="1100" b="1" dirty="0"/>
              <a:t> </a:t>
            </a:r>
            <a:endParaRPr lang="cs-CZ" sz="1100" dirty="0"/>
          </a:p>
          <a:p>
            <a:pPr marL="0" indent="0">
              <a:buNone/>
            </a:pPr>
            <a:r>
              <a:rPr lang="cs-CZ" sz="1100" b="1" dirty="0" smtClean="0"/>
              <a:t>     - </a:t>
            </a:r>
            <a:r>
              <a:rPr lang="cs-CZ" sz="1100" b="1" dirty="0"/>
              <a:t>777 454 795</a:t>
            </a:r>
            <a:r>
              <a:rPr lang="cs-CZ" sz="1100" dirty="0"/>
              <a:t>, UH, Šromova 136</a:t>
            </a:r>
          </a:p>
          <a:p>
            <a:pPr marL="0" indent="0">
              <a:buNone/>
            </a:pPr>
            <a:r>
              <a:rPr lang="cs-CZ" sz="1100" dirty="0"/>
              <a:t> </a:t>
            </a:r>
          </a:p>
          <a:p>
            <a:pPr marL="0" indent="0">
              <a:buNone/>
            </a:pPr>
            <a:r>
              <a:rPr lang="cs-CZ" sz="1100" dirty="0"/>
              <a:t> </a:t>
            </a:r>
            <a:endParaRPr lang="cs-CZ" sz="1100" b="1" dirty="0"/>
          </a:p>
          <a:p>
            <a:pPr marL="0" indent="0">
              <a:buNone/>
            </a:pPr>
            <a:r>
              <a:rPr lang="cs-CZ" sz="1100" b="1" dirty="0" smtClean="0"/>
              <a:t>*) </a:t>
            </a:r>
            <a:r>
              <a:rPr lang="cs-CZ" sz="1100" dirty="0"/>
              <a:t>Lékařská pohotovost </a:t>
            </a:r>
            <a:r>
              <a:rPr lang="cs-CZ" sz="1100" dirty="0" smtClean="0"/>
              <a:t>UH  </a:t>
            </a:r>
            <a:r>
              <a:rPr lang="cs-CZ" sz="1100" b="1" dirty="0" smtClean="0"/>
              <a:t>572</a:t>
            </a:r>
            <a:r>
              <a:rPr lang="cs-CZ" sz="1100" b="1" dirty="0"/>
              <a:t> 554 235</a:t>
            </a:r>
            <a:endParaRPr lang="cs-CZ" sz="1100" dirty="0"/>
          </a:p>
          <a:p>
            <a:pPr marL="0" indent="0">
              <a:buNone/>
            </a:pPr>
            <a:r>
              <a:rPr lang="cs-CZ" sz="1100" dirty="0" smtClean="0"/>
              <a:t>     Linka </a:t>
            </a:r>
            <a:r>
              <a:rPr lang="cs-CZ" sz="1100" dirty="0"/>
              <a:t>SOS </a:t>
            </a:r>
            <a:r>
              <a:rPr lang="cs-CZ" sz="1100" dirty="0" smtClean="0"/>
              <a:t>5</a:t>
            </a:r>
            <a:r>
              <a:rPr lang="cs-CZ" sz="1100" b="1" dirty="0" smtClean="0"/>
              <a:t>77</a:t>
            </a:r>
            <a:r>
              <a:rPr lang="cs-CZ" sz="1100" b="1" dirty="0"/>
              <a:t> 431 333</a:t>
            </a:r>
            <a:endParaRPr lang="cs-CZ" sz="1100" dirty="0"/>
          </a:p>
          <a:p>
            <a:pPr marL="0" indent="0">
              <a:buNone/>
            </a:pPr>
            <a:r>
              <a:rPr lang="cs-CZ" sz="1100" dirty="0" smtClean="0"/>
              <a:t>     Linka </a:t>
            </a:r>
            <a:r>
              <a:rPr lang="cs-CZ" sz="1100" dirty="0"/>
              <a:t>bezpečí </a:t>
            </a:r>
            <a:r>
              <a:rPr lang="cs-CZ" sz="1100" dirty="0" smtClean="0"/>
              <a:t>8</a:t>
            </a:r>
            <a:r>
              <a:rPr lang="cs-CZ" sz="1100" b="1" dirty="0" smtClean="0"/>
              <a:t>00</a:t>
            </a:r>
            <a:r>
              <a:rPr lang="cs-CZ" sz="1100" b="1" dirty="0"/>
              <a:t> 155 555</a:t>
            </a:r>
            <a:endParaRPr lang="cs-CZ" sz="1100" dirty="0"/>
          </a:p>
          <a:p>
            <a:pPr marL="0" indent="0">
              <a:buNone/>
            </a:pPr>
            <a:r>
              <a:rPr lang="cs-CZ" sz="1100" dirty="0" smtClean="0"/>
              <a:t>     DONA linka </a:t>
            </a:r>
            <a:r>
              <a:rPr lang="cs-CZ" sz="1100" b="1" dirty="0" smtClean="0"/>
              <a:t>251</a:t>
            </a:r>
            <a:r>
              <a:rPr lang="cs-CZ" sz="1100" b="1" dirty="0"/>
              <a:t> 511 313</a:t>
            </a:r>
            <a:endParaRPr lang="cs-CZ" sz="1100" dirty="0"/>
          </a:p>
          <a:p>
            <a:pPr marL="0" indent="0">
              <a:buNone/>
            </a:pPr>
            <a:r>
              <a:rPr lang="cs-CZ" sz="1100" dirty="0" smtClean="0"/>
              <a:t>     Linka </a:t>
            </a:r>
            <a:r>
              <a:rPr lang="cs-CZ" sz="1100" dirty="0"/>
              <a:t>právní poradny pro ženy – oběti násilí </a:t>
            </a:r>
            <a:r>
              <a:rPr lang="cs-CZ" sz="1100" dirty="0" smtClean="0"/>
              <a:t> </a:t>
            </a:r>
            <a:r>
              <a:rPr lang="cs-CZ" sz="1100" b="1" dirty="0" smtClean="0"/>
              <a:t>224</a:t>
            </a:r>
            <a:r>
              <a:rPr lang="cs-CZ" sz="1100" b="1" dirty="0"/>
              <a:t> 910 744</a:t>
            </a:r>
            <a:endParaRPr lang="cs-CZ" sz="1100" dirty="0"/>
          </a:p>
          <a:p>
            <a:pPr marL="0" indent="0">
              <a:buNone/>
            </a:pPr>
            <a:r>
              <a:rPr lang="cs-CZ" sz="1100" b="1" dirty="0"/>
              <a:t> </a:t>
            </a:r>
            <a:endParaRPr lang="cs-CZ" sz="1100" b="1" dirty="0" smtClean="0"/>
          </a:p>
          <a:p>
            <a:pPr marL="0" indent="0">
              <a:buNone/>
            </a:pPr>
            <a:r>
              <a:rPr lang="cs-CZ" sz="1400" b="1" dirty="0" smtClean="0"/>
              <a:t>*) L</a:t>
            </a:r>
            <a:r>
              <a:rPr lang="cs-CZ" sz="1400" dirty="0" smtClean="0"/>
              <a:t>inka pro rodinu a školu  </a:t>
            </a:r>
            <a:r>
              <a:rPr lang="cs-CZ" sz="1400" b="1" dirty="0" smtClean="0"/>
              <a:t>116</a:t>
            </a:r>
            <a:r>
              <a:rPr lang="cs-CZ" sz="1400" b="1" dirty="0"/>
              <a:t> 000</a:t>
            </a:r>
          </a:p>
          <a:p>
            <a:pPr marL="0" indent="0">
              <a:buNone/>
            </a:pPr>
            <a:endParaRPr lang="cs-CZ" sz="1100" b="1" dirty="0" smtClean="0"/>
          </a:p>
          <a:p>
            <a:pPr marL="0" indent="0">
              <a:buNone/>
            </a:pPr>
            <a:r>
              <a:rPr lang="cs-CZ" sz="1100" b="1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39115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899592" y="1052736"/>
            <a:ext cx="770485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cap="all" dirty="0" smtClean="0"/>
              <a:t>Děkujeme za pozornost</a:t>
            </a:r>
          </a:p>
          <a:p>
            <a:pPr algn="ctr"/>
            <a:r>
              <a:rPr lang="cs-CZ" sz="4000" cap="all" dirty="0" smtClean="0"/>
              <a:t>A SPOLUPRÁCI</a:t>
            </a:r>
          </a:p>
          <a:p>
            <a:pPr algn="ctr"/>
            <a:endParaRPr lang="cs-CZ" sz="4000" cap="all" dirty="0" smtClean="0"/>
          </a:p>
          <a:p>
            <a:pPr algn="ctr"/>
            <a:endParaRPr lang="cs-CZ" sz="4000" cap="all" dirty="0" smtClean="0"/>
          </a:p>
          <a:p>
            <a:r>
              <a:rPr lang="cs-CZ" sz="2800" cap="all" dirty="0" smtClean="0"/>
              <a:t>Je čas na …</a:t>
            </a:r>
          </a:p>
          <a:p>
            <a:pPr algn="ctr"/>
            <a:endParaRPr lang="cs-CZ" sz="4000" dirty="0"/>
          </a:p>
        </p:txBody>
      </p:sp>
      <p:pic>
        <p:nvPicPr>
          <p:cNvPr id="7" name="Obrázek 6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9000" y="2852936"/>
            <a:ext cx="3015208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48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5589240"/>
          </a:xfrm>
        </p:spPr>
        <p:txBody>
          <a:bodyPr>
            <a:noAutofit/>
          </a:bodyPr>
          <a:lstStyle/>
          <a:p>
            <a:r>
              <a:rPr lang="cs-CZ" sz="2000" u="sng" dirty="0" smtClean="0"/>
              <a:t>Kurátoři</a:t>
            </a:r>
            <a:r>
              <a:rPr lang="cs-CZ" sz="2000" dirty="0" smtClean="0"/>
              <a:t>  - jejich úkolem není trestat děti, když něco provedou, ale snaha děti upozornit na věci, které by jim mohly způsobit potíže a hledat s nimi pro ně vhodnější cestu.    </a:t>
            </a:r>
          </a:p>
          <a:p>
            <a:endParaRPr lang="cs-CZ" sz="2000" dirty="0"/>
          </a:p>
          <a:p>
            <a:r>
              <a:rPr lang="cs-CZ" sz="2000" u="sng" dirty="0" smtClean="0"/>
              <a:t>Náhradní rodinná péče </a:t>
            </a:r>
            <a:r>
              <a:rPr lang="cs-CZ" sz="2000" dirty="0" smtClean="0"/>
              <a:t>pomáhá dětem, o které se rodiče nemohou nebo nechtějí starat, s cílem, aby se jim v novém domově dařilo co nejlépe. 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sz="2000" u="sng" dirty="0" smtClean="0"/>
              <a:t>Terénní pracovníci</a:t>
            </a:r>
            <a:r>
              <a:rPr lang="cs-CZ" sz="2000" dirty="0" smtClean="0"/>
              <a:t> poskytují podporu, péči a poradenství rodinám, kde rodiče sami nemohou, „nechtějí“ nebo neumí zvládat svou roli. </a:t>
            </a:r>
          </a:p>
          <a:p>
            <a:endParaRPr lang="cs-CZ" sz="2000" dirty="0" smtClean="0"/>
          </a:p>
          <a:p>
            <a:r>
              <a:rPr lang="cs-CZ" sz="2000" u="sng" dirty="0" smtClean="0"/>
              <a:t>Kolizní opatrovníci </a:t>
            </a:r>
            <a:r>
              <a:rPr lang="cs-CZ" sz="2000" dirty="0" smtClean="0"/>
              <a:t>chrání zájmy dětí u soudních řízení, protože jejich rodiče mohou mít různé cíle a nemusí být zcela objektivní při hledání opravdového zájmu dítěte. 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       </a:t>
            </a:r>
          </a:p>
          <a:p>
            <a:endParaRPr lang="cs-CZ" sz="2000" dirty="0" smtClean="0"/>
          </a:p>
          <a:p>
            <a:endParaRPr lang="cs-CZ" sz="2000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38944"/>
          </a:xfrm>
        </p:spPr>
        <p:txBody>
          <a:bodyPr>
            <a:noAutofit/>
          </a:bodyPr>
          <a:lstStyle/>
          <a:p>
            <a:r>
              <a:rPr lang="cs-CZ" sz="3600" b="1" dirty="0" smtClean="0"/>
              <a:t>Co dělá OSPOD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101634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3"/>
            <a:ext cx="8229600" cy="46085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dirty="0" smtClean="0"/>
              <a:t>OSPOD</a:t>
            </a:r>
            <a:r>
              <a:rPr lang="cs-CZ" sz="2000" dirty="0" smtClean="0"/>
              <a:t>  zabezpečuje ochranu práv dítěte na příznivý </a:t>
            </a:r>
          </a:p>
          <a:p>
            <a:pPr marL="0" indent="0">
              <a:buNone/>
            </a:pPr>
            <a:r>
              <a:rPr lang="cs-CZ" sz="2000" dirty="0" smtClean="0"/>
              <a:t>vývoj  a řádnou výchovu, ochranu oprávněných zájmů dítěte </a:t>
            </a:r>
          </a:p>
          <a:p>
            <a:pPr marL="0" indent="0">
              <a:buNone/>
            </a:pPr>
            <a:r>
              <a:rPr lang="cs-CZ" sz="2000" dirty="0" smtClean="0"/>
              <a:t>včetně ochrany jeho jmění, působení směřující k obnovení</a:t>
            </a:r>
          </a:p>
          <a:p>
            <a:pPr marL="0" indent="0">
              <a:buNone/>
            </a:pPr>
            <a:r>
              <a:rPr lang="cs-CZ" sz="2000" dirty="0" smtClean="0"/>
              <a:t>narušených funkcí rodiny a náhradní rodinné prostředí pro dítě, které nemůže být vychováváno ve vlastní rodině. </a:t>
            </a:r>
          </a:p>
          <a:p>
            <a:pPr marL="0" indent="0">
              <a:buNone/>
            </a:pPr>
            <a:r>
              <a:rPr lang="cs-CZ" sz="3000" dirty="0" smtClean="0"/>
              <a:t>                                              +</a:t>
            </a:r>
          </a:p>
          <a:p>
            <a:pPr marL="0" lvl="0" indent="0">
              <a:buNone/>
            </a:pPr>
            <a:r>
              <a:rPr lang="cs-CZ" sz="2400" b="1" dirty="0" smtClean="0"/>
              <a:t>Pedagogové</a:t>
            </a:r>
            <a:r>
              <a:rPr lang="cs-CZ" sz="2000" dirty="0" smtClean="0"/>
              <a:t> zabezpečují kvalitní </a:t>
            </a:r>
            <a:r>
              <a:rPr lang="cs-CZ" sz="2000" dirty="0"/>
              <a:t>základní vzdělávání všem žákům, na které se vztahuje povinná školní docházka. </a:t>
            </a:r>
            <a:r>
              <a:rPr lang="cs-CZ" sz="2000" dirty="0" smtClean="0"/>
              <a:t>Povinností </a:t>
            </a:r>
            <a:r>
              <a:rPr lang="cs-CZ" sz="2000" dirty="0"/>
              <a:t>školy a každého pedagogického pracovníka je respektovat práva žáka a jeho </a:t>
            </a:r>
            <a:r>
              <a:rPr lang="cs-CZ" sz="2000" dirty="0" smtClean="0"/>
              <a:t>rodiče </a:t>
            </a:r>
            <a:r>
              <a:rPr lang="cs-CZ" sz="2000" dirty="0"/>
              <a:t>v rozsahu, které vymezují </a:t>
            </a:r>
            <a:r>
              <a:rPr lang="cs-CZ" sz="2000" dirty="0" smtClean="0"/>
              <a:t>ústavní </a:t>
            </a:r>
            <a:r>
              <a:rPr lang="cs-CZ" sz="2000" dirty="0"/>
              <a:t>listiny a další </a:t>
            </a:r>
            <a:r>
              <a:rPr lang="cs-CZ" sz="2000" dirty="0" smtClean="0"/>
              <a:t>legislativa. </a:t>
            </a:r>
            <a:r>
              <a:rPr lang="cs-CZ" sz="2000" dirty="0"/>
              <a:t>Právem učitele je požadovat od žáka a jeho zákonných zástupců, aby svá práva  uplatňovali způsobem, který </a:t>
            </a:r>
            <a:r>
              <a:rPr lang="cs-CZ" sz="2000" dirty="0" smtClean="0"/>
              <a:t>neohrožuje </a:t>
            </a:r>
            <a:r>
              <a:rPr lang="cs-CZ" sz="2000" dirty="0"/>
              <a:t>jeho lidskou a profesionální důstojnost a čest.</a:t>
            </a:r>
          </a:p>
          <a:p>
            <a:pPr marL="0" indent="0">
              <a:buNone/>
            </a:pPr>
            <a:r>
              <a:rPr lang="cs-CZ" sz="3000" dirty="0" smtClean="0"/>
              <a:t>                                              =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38944"/>
          </a:xfrm>
        </p:spPr>
        <p:txBody>
          <a:bodyPr>
            <a:noAutofit/>
          </a:bodyPr>
          <a:lstStyle/>
          <a:p>
            <a:pPr algn="l"/>
            <a:r>
              <a:rPr lang="cs-CZ" sz="2400" b="1" dirty="0" smtClean="0">
                <a:solidFill>
                  <a:srgbClr val="FF0000"/>
                </a:solidFill>
              </a:rPr>
              <a:t>Každý jsme jiný, ale…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467544" y="5445224"/>
            <a:ext cx="8229600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 ….všichni dodržujeme zákony, normy, úmluvy a všem nám jde o dítě, proto je společná spolupráce nezbytná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30907"/>
            <a:ext cx="2258905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287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cs-CZ" sz="2400" b="1" dirty="0" smtClean="0"/>
              <a:t>Škola</a:t>
            </a:r>
            <a:endParaRPr lang="cs-CZ" sz="2400" b="1" dirty="0"/>
          </a:p>
          <a:p>
            <a:pPr lvl="0"/>
            <a:r>
              <a:rPr lang="cs-CZ" sz="2000" dirty="0"/>
              <a:t>Umožnit pracovníkovi OSPOD  návštěvu dítěte ve škole a školském </a:t>
            </a:r>
            <a:r>
              <a:rPr lang="cs-CZ" sz="2000" dirty="0" smtClean="0"/>
              <a:t>zařízení (§ 52 odst. 1 zákona 359/1999 Sb.)</a:t>
            </a:r>
            <a:endParaRPr lang="cs-CZ" sz="2000" dirty="0"/>
          </a:p>
          <a:p>
            <a:r>
              <a:rPr lang="cs-CZ" sz="2000" dirty="0"/>
              <a:t>Umožnit pracovníkovi OSPOD rozhovor s dítětem o samotě (§ 8 odst. 2 zákona 359/1999 </a:t>
            </a:r>
            <a:r>
              <a:rPr lang="cs-CZ" sz="2000" dirty="0" smtClean="0"/>
              <a:t>Sb.)</a:t>
            </a:r>
            <a:endParaRPr lang="cs-CZ" sz="2000" dirty="0"/>
          </a:p>
          <a:p>
            <a:pPr lvl="0"/>
            <a:r>
              <a:rPr lang="cs-CZ" sz="2000" dirty="0"/>
              <a:t>Sdělit bez zbytečného odkladu skutečnosti nasvědčující tomu, že se ve škole nachází </a:t>
            </a:r>
            <a:r>
              <a:rPr lang="cs-CZ" sz="2000" dirty="0" smtClean="0"/>
              <a:t>(ohrožené) dítě </a:t>
            </a:r>
            <a:r>
              <a:rPr lang="cs-CZ" sz="2000" dirty="0"/>
              <a:t>uvedené v § 6 </a:t>
            </a:r>
            <a:r>
              <a:rPr lang="cs-CZ" sz="2000" dirty="0" smtClean="0"/>
              <a:t>(§ 10 </a:t>
            </a:r>
            <a:r>
              <a:rPr lang="cs-CZ" sz="2000" dirty="0"/>
              <a:t>odst. 4 zákona 359/1999 </a:t>
            </a:r>
            <a:r>
              <a:rPr lang="cs-CZ" sz="2000" dirty="0" smtClean="0"/>
              <a:t>Sb.)</a:t>
            </a:r>
            <a:endParaRPr lang="cs-CZ" sz="2000" dirty="0"/>
          </a:p>
          <a:p>
            <a:r>
              <a:rPr lang="cs-CZ" sz="2000" dirty="0"/>
              <a:t>Na výzvu podat bezúplatně informace o dítěti potřebné k výkonu SPOD</a:t>
            </a:r>
          </a:p>
          <a:p>
            <a:r>
              <a:rPr lang="cs-CZ" sz="2000" dirty="0"/>
              <a:t>Oznámit </a:t>
            </a:r>
            <a:r>
              <a:rPr lang="cs-CZ" sz="2000" dirty="0" smtClean="0"/>
              <a:t>OSPOD zvlášť hrubé opakované </a:t>
            </a:r>
            <a:r>
              <a:rPr lang="cs-CZ" sz="2000" dirty="0"/>
              <a:t>slovní a úmyslné fyzické útoky žáka nebo studenta vůči zaměstnancům školy nebo </a:t>
            </a:r>
            <a:r>
              <a:rPr lang="cs-CZ" sz="2000" dirty="0" smtClean="0"/>
              <a:t>vůči </a:t>
            </a:r>
            <a:r>
              <a:rPr lang="cs-CZ" sz="2000" dirty="0"/>
              <a:t>ostatním žákům nebo studentům </a:t>
            </a:r>
            <a:r>
              <a:rPr lang="cs-CZ" sz="2000" dirty="0" smtClean="0"/>
              <a:t>(§ 31 </a:t>
            </a:r>
            <a:r>
              <a:rPr lang="cs-CZ" sz="2000" dirty="0"/>
              <a:t>odst</a:t>
            </a:r>
            <a:r>
              <a:rPr lang="cs-CZ" sz="2000" dirty="0" smtClean="0"/>
              <a:t>. 5 </a:t>
            </a:r>
            <a:r>
              <a:rPr lang="cs-CZ" sz="2000" dirty="0"/>
              <a:t>zákona 561/2004 Sb</a:t>
            </a:r>
            <a:r>
              <a:rPr lang="cs-CZ" sz="2000" dirty="0" smtClean="0"/>
              <a:t>.)</a:t>
            </a:r>
          </a:p>
          <a:p>
            <a:r>
              <a:rPr lang="cs-CZ" sz="2000" dirty="0" err="1" smtClean="0"/>
              <a:t>OSPODu</a:t>
            </a:r>
            <a:r>
              <a:rPr lang="cs-CZ" sz="2000" dirty="0" smtClean="0"/>
              <a:t> je dáno také oprávnění ve školním zařízení provádět obrazové a zvukové záznamy dítěte</a:t>
            </a:r>
          </a:p>
          <a:p>
            <a:pPr marL="0" lvl="0" indent="0">
              <a:buNone/>
            </a:pPr>
            <a:endParaRPr lang="cs-CZ" sz="2000" dirty="0"/>
          </a:p>
          <a:p>
            <a:pPr marL="0" lv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67544" y="404664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cs-CZ" sz="3600" b="1" dirty="0" smtClean="0"/>
              <a:t>Zákonné povinnosti - škola a OSPOD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5622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2400" b="1" dirty="0" smtClean="0"/>
              <a:t>OSPOD</a:t>
            </a:r>
          </a:p>
          <a:p>
            <a:pPr lvl="0"/>
            <a:r>
              <a:rPr lang="cs-CZ" sz="2000" dirty="0" smtClean="0"/>
              <a:t>V případě podání informace o skutečnosti nasvědčujícím tomu, že se ve škole nachází ohrožené dítě (uvedené v § 6) musí OSPOD dle §10 odst. 4 zákona 359/1999 Sb. na jeho žádost sdělit oznamovateli, zda shledal toto oznámení důvodné - v obecné rovině bez podrobností.</a:t>
            </a:r>
          </a:p>
          <a:p>
            <a:pPr marL="0" lvl="0" indent="0">
              <a:buNone/>
            </a:pPr>
            <a:endParaRPr lang="cs-CZ" sz="2400" b="1" dirty="0" smtClean="0"/>
          </a:p>
          <a:p>
            <a:pPr marL="0" lvl="0" indent="0">
              <a:buNone/>
            </a:pPr>
            <a:r>
              <a:rPr lang="cs-CZ" sz="2400" b="1" dirty="0" smtClean="0"/>
              <a:t>Dítě</a:t>
            </a:r>
          </a:p>
          <a:p>
            <a:pPr lvl="0"/>
            <a:r>
              <a:rPr lang="cs-CZ" sz="2000" dirty="0" smtClean="0"/>
              <a:t>Má právo požádat o pomoc bez vědomí rodičů.</a:t>
            </a:r>
          </a:p>
          <a:p>
            <a:pPr lvl="0"/>
            <a:r>
              <a:rPr lang="cs-CZ" sz="2000" dirty="0" smtClean="0"/>
              <a:t>Má právo vyjadřovat své názory svobodně bez přítomnosti</a:t>
            </a:r>
          </a:p>
          <a:p>
            <a:pPr marL="0" lvl="0" indent="0">
              <a:buNone/>
            </a:pPr>
            <a:r>
              <a:rPr lang="cs-CZ" sz="2000" dirty="0" smtClean="0"/>
              <a:t>      dalších osob.</a:t>
            </a:r>
          </a:p>
          <a:p>
            <a:pPr marL="0" lvl="0" indent="0">
              <a:buNone/>
            </a:pPr>
            <a:endParaRPr lang="cs-CZ" sz="2300" dirty="0"/>
          </a:p>
          <a:p>
            <a:pPr marL="0" lvl="0" indent="0">
              <a:buNone/>
            </a:pPr>
            <a:endParaRPr lang="cs-CZ" sz="1700" dirty="0" smtClean="0"/>
          </a:p>
          <a:p>
            <a:pPr marL="0" lvl="0" indent="0">
              <a:buNone/>
            </a:pPr>
            <a:endParaRPr lang="cs-CZ" sz="2300" dirty="0" smtClean="0"/>
          </a:p>
          <a:p>
            <a:pPr marL="0" lvl="0" indent="0">
              <a:buNone/>
            </a:pPr>
            <a:endParaRPr lang="cs-CZ" sz="2000" dirty="0"/>
          </a:p>
          <a:p>
            <a:pPr marL="0" lv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67544" y="404664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cs-CZ" sz="3600" b="1" dirty="0" smtClean="0"/>
              <a:t>Zákonné povinnosti - škola a OSPOD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8369" y="3933056"/>
            <a:ext cx="1085850" cy="220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622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2800" b="1" dirty="0" smtClean="0"/>
              <a:t>Škola</a:t>
            </a:r>
          </a:p>
          <a:p>
            <a:pPr lvl="0"/>
            <a:r>
              <a:rPr lang="cs-CZ" sz="2000" dirty="0" smtClean="0"/>
              <a:t>Účast na případových konferencích (§10 odst. 3 písm. e) zákona 359/1999 Sb.)</a:t>
            </a:r>
          </a:p>
          <a:p>
            <a:pPr marL="0" lvl="0" indent="0">
              <a:buNone/>
            </a:pPr>
            <a:r>
              <a:rPr lang="cs-CZ" sz="2000" dirty="0" smtClean="0"/>
              <a:t>      (Kdy, kdo proč)</a:t>
            </a:r>
            <a:endParaRPr lang="cs-CZ" sz="2000" dirty="0"/>
          </a:p>
          <a:p>
            <a:pPr lvl="0"/>
            <a:endParaRPr lang="cs-CZ" sz="1700" dirty="0" smtClean="0"/>
          </a:p>
          <a:p>
            <a:pPr>
              <a:buFontTx/>
              <a:buChar char="-"/>
            </a:pPr>
            <a:endParaRPr lang="cs-CZ" sz="1700" dirty="0"/>
          </a:p>
          <a:p>
            <a:pPr marL="0" lvl="0" indent="0">
              <a:buNone/>
            </a:pPr>
            <a:r>
              <a:rPr lang="cs-CZ" sz="2800" b="1" dirty="0" smtClean="0"/>
              <a:t>OSPOD</a:t>
            </a:r>
            <a:endParaRPr lang="cs-CZ" sz="2800" b="1" dirty="0"/>
          </a:p>
          <a:p>
            <a:pPr lvl="0"/>
            <a:r>
              <a:rPr lang="cs-CZ" sz="2000" dirty="0" smtClean="0"/>
              <a:t>Účast na výchovných komisích (dle Metodického pokynu k jednotnému postupu při uvolňování a omlouvání žáků z vyučování, prevenci a postihu záškoláctví  Čj.: 10 194/2002-14) </a:t>
            </a:r>
          </a:p>
          <a:p>
            <a:pPr marL="0" lvl="0" indent="0">
              <a:buNone/>
            </a:pPr>
            <a:r>
              <a:rPr lang="cs-CZ" sz="2000" dirty="0" smtClean="0"/>
              <a:t>      (Kdy, kdo, proč)</a:t>
            </a:r>
          </a:p>
          <a:p>
            <a:pPr marL="0" lvl="0" indent="0">
              <a:buNone/>
            </a:pPr>
            <a:endParaRPr lang="cs-CZ" sz="2000" dirty="0"/>
          </a:p>
          <a:p>
            <a:pPr marL="0" lvl="0" indent="0">
              <a:buNone/>
            </a:pPr>
            <a:endParaRPr lang="cs-CZ" sz="2300" dirty="0" smtClean="0"/>
          </a:p>
          <a:p>
            <a:pPr marL="0" lvl="0" indent="0">
              <a:buNone/>
            </a:pPr>
            <a:endParaRPr lang="cs-CZ" sz="2000" dirty="0"/>
          </a:p>
          <a:p>
            <a:pPr marL="0" lv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467544" y="404664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cs-CZ" sz="3600" b="1" dirty="0" smtClean="0"/>
              <a:t>Standard vzájemné spolupráce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2563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7"/>
            <a:ext cx="8229600" cy="4104456"/>
          </a:xfrm>
        </p:spPr>
        <p:txBody>
          <a:bodyPr>
            <a:normAutofit/>
          </a:bodyPr>
          <a:lstStyle/>
          <a:p>
            <a:pPr lvl="0"/>
            <a:r>
              <a:rPr lang="cs-CZ" sz="2400" dirty="0" smtClean="0"/>
              <a:t>Besedy se žáky nebo rodiči o činnosti OSPOD v rámci vyhledávání ohrožených dětí a pořádání přednášek</a:t>
            </a:r>
          </a:p>
          <a:p>
            <a:pPr lvl="0"/>
            <a:r>
              <a:rPr lang="cs-CZ" sz="2400" dirty="0" smtClean="0"/>
              <a:t>Besedy s pedagogy o činnosti OSPOD</a:t>
            </a:r>
          </a:p>
          <a:p>
            <a:pPr lvl="0"/>
            <a:r>
              <a:rPr lang="cs-CZ" sz="2400" dirty="0" smtClean="0"/>
              <a:t>Účast v žákovských parlamentech</a:t>
            </a:r>
          </a:p>
          <a:p>
            <a:pPr lvl="0"/>
            <a:r>
              <a:rPr lang="cs-CZ" sz="2400" dirty="0" smtClean="0"/>
              <a:t>Pravidelné setkávání se školními metodiky prevence – řešení aktuální situace</a:t>
            </a:r>
          </a:p>
          <a:p>
            <a:pPr lvl="0"/>
            <a:r>
              <a:rPr lang="cs-CZ" sz="2400" dirty="0" smtClean="0"/>
              <a:t>Účast zástupců OSPOD na ředitelských poradách</a:t>
            </a:r>
          </a:p>
          <a:p>
            <a:pPr lvl="0"/>
            <a:r>
              <a:rPr lang="cs-CZ" sz="2400" dirty="0" smtClean="0"/>
              <a:t>Spolupráce na strategických dokumentech</a:t>
            </a:r>
          </a:p>
          <a:p>
            <a:pPr lvl="0"/>
            <a:r>
              <a:rPr lang="cs-CZ" sz="2400" dirty="0" smtClean="0"/>
              <a:t>Předávání kontaktů na služby a navazující organizace</a:t>
            </a:r>
          </a:p>
          <a:p>
            <a:pPr marL="0" lvl="0" indent="0">
              <a:buNone/>
            </a:pPr>
            <a:endParaRPr lang="cs-CZ" sz="2000" dirty="0" smtClean="0"/>
          </a:p>
          <a:p>
            <a:pPr lvl="0"/>
            <a:endParaRPr lang="cs-CZ" sz="2000" dirty="0" smtClean="0"/>
          </a:p>
          <a:p>
            <a:pPr lvl="0"/>
            <a:endParaRPr lang="cs-CZ" sz="2000" dirty="0" smtClean="0"/>
          </a:p>
          <a:p>
            <a:pPr lvl="0"/>
            <a:endParaRPr lang="cs-CZ" sz="2000" dirty="0"/>
          </a:p>
          <a:p>
            <a:pPr marL="0" lvl="0" indent="0">
              <a:buNone/>
            </a:pPr>
            <a:endParaRPr lang="cs-CZ" sz="2300" dirty="0" smtClean="0"/>
          </a:p>
          <a:p>
            <a:pPr marL="0" lvl="0" indent="0">
              <a:buNone/>
            </a:pPr>
            <a:endParaRPr lang="cs-CZ" sz="2000" dirty="0"/>
          </a:p>
          <a:p>
            <a:pPr marL="0" lv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467544" y="404664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cs-CZ" sz="3600" b="1" dirty="0" smtClean="0"/>
              <a:t>Možnosti další spolupráce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4192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8060" y="2204864"/>
            <a:ext cx="8229600" cy="4608512"/>
          </a:xfrm>
        </p:spPr>
        <p:txBody>
          <a:bodyPr>
            <a:normAutofit/>
          </a:bodyPr>
          <a:lstStyle/>
          <a:p>
            <a:pPr lvl="0"/>
            <a:r>
              <a:rPr lang="cs-CZ" sz="2000" dirty="0"/>
              <a:t>Záškoláctví </a:t>
            </a:r>
            <a:r>
              <a:rPr lang="cs-CZ" sz="2000" dirty="0" smtClean="0"/>
              <a:t>(v souladu s Metodickým pokynem </a:t>
            </a:r>
            <a:r>
              <a:rPr lang="cs-CZ" sz="2000" dirty="0"/>
              <a:t>k jednotnému postupu při uvolňování a omlouvání žáků z vyučování, prevenci a postihu záškoláctví) </a:t>
            </a:r>
          </a:p>
          <a:p>
            <a:pPr lvl="0"/>
            <a:r>
              <a:rPr lang="cs-CZ" sz="2000" dirty="0" smtClean="0"/>
              <a:t>Neúčast rodičů při jednání o záležitostech žáka</a:t>
            </a:r>
          </a:p>
          <a:p>
            <a:pPr lvl="0"/>
            <a:r>
              <a:rPr lang="cs-CZ" sz="2000" dirty="0" smtClean="0"/>
              <a:t>Podlitiny u žáka, výrazné změny v chování (zamlklost, plačtivost, odmítání jídla, výrazná agresivita)</a:t>
            </a:r>
          </a:p>
          <a:p>
            <a:pPr lvl="0"/>
            <a:r>
              <a:rPr lang="cs-CZ" sz="2000" dirty="0" smtClean="0"/>
              <a:t>Svěření se dítěte pedagogovi o domácím násilí, zneužívání, složité rodinné situaci</a:t>
            </a:r>
          </a:p>
          <a:p>
            <a:pPr lvl="0"/>
            <a:r>
              <a:rPr lang="cs-CZ" sz="2000" dirty="0"/>
              <a:t>Případně </a:t>
            </a:r>
            <a:r>
              <a:rPr lang="cs-CZ" sz="2000" dirty="0" smtClean="0"/>
              <a:t>informace výše uvedené, které jsou známy  „z doslechu“…</a:t>
            </a:r>
          </a:p>
          <a:p>
            <a:pPr lvl="0"/>
            <a:endParaRPr lang="cs-CZ" sz="2000" dirty="0"/>
          </a:p>
          <a:p>
            <a:pPr marL="0" lvl="0" indent="0">
              <a:buNone/>
            </a:pPr>
            <a:endParaRPr lang="cs-CZ" sz="2300" dirty="0" smtClean="0"/>
          </a:p>
          <a:p>
            <a:pPr marL="0" lvl="0" indent="0">
              <a:buNone/>
            </a:pPr>
            <a:endParaRPr lang="cs-CZ" sz="2000" dirty="0"/>
          </a:p>
          <a:p>
            <a:pPr marL="0" lv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67544" y="404664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cs-CZ" sz="3600" b="1" dirty="0" smtClean="0"/>
              <a:t>Co je a co není v kompetenci OSPOD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67544" y="1628800"/>
            <a:ext cx="60127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 V těchto případech VŽDY kontaktovat OSPOD</a:t>
            </a:r>
            <a:endParaRPr lang="cs-CZ" sz="2400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790" y="5172842"/>
            <a:ext cx="2142812" cy="1676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5784" y="4989351"/>
            <a:ext cx="1314261" cy="1700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769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1548</TotalTime>
  <Words>1704</Words>
  <Application>Microsoft Office PowerPoint</Application>
  <PresentationFormat>Předvádění na obrazovce (4:3)</PresentationFormat>
  <Paragraphs>377</Paragraphs>
  <Slides>24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systému Office</vt:lpstr>
      <vt:lpstr>Prezentace aplikace PowerPoint</vt:lpstr>
      <vt:lpstr>Když se řekne OSPOD</vt:lpstr>
      <vt:lpstr>Co dělá OSPOD</vt:lpstr>
      <vt:lpstr>Každý jsme jiný, ale…</vt:lpstr>
      <vt:lpstr>Prezentace aplikace PowerPoint</vt:lpstr>
      <vt:lpstr>Prezentace aplikace PowerPoint</vt:lpstr>
      <vt:lpstr>Prezentace aplikace PowerPoint</vt:lpstr>
      <vt:lpstr>Prezentace aplikace PowerPoint</vt:lpstr>
      <vt:lpstr> </vt:lpstr>
      <vt:lpstr>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 OSPOD + pedagogové = všichni dodržujeme zákony, normy, úmluvy  jdeme spolu, a přitom každý vidíme situaci jinak                                          </vt:lpstr>
      <vt:lpstr>Prezentace aplikace PowerPoint</vt:lpstr>
      <vt:lpstr>Prezentace aplikace PowerPoint</vt:lpstr>
      <vt:lpstr>Kontakty dalších služeb</vt:lpstr>
      <vt:lpstr>Kontakty dalších služeb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 Jedem spolu </dc:title>
  <dc:creator>Zámečníková Jitka</dc:creator>
  <cp:lastModifiedBy>Zámečníková Jitka</cp:lastModifiedBy>
  <cp:revision>87</cp:revision>
  <cp:lastPrinted>2018-10-10T06:35:19Z</cp:lastPrinted>
  <dcterms:created xsi:type="dcterms:W3CDTF">2018-06-21T12:42:44Z</dcterms:created>
  <dcterms:modified xsi:type="dcterms:W3CDTF">2018-10-10T09:57:07Z</dcterms:modified>
</cp:coreProperties>
</file>